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64" r:id="rId3"/>
    <p:sldId id="257" r:id="rId4"/>
    <p:sldId id="258" r:id="rId5"/>
    <p:sldId id="259" r:id="rId6"/>
    <p:sldId id="260" r:id="rId7"/>
    <p:sldId id="261" r:id="rId8"/>
    <p:sldId id="263" r:id="rId9"/>
  </p:sldIdLst>
  <p:sldSz cx="14630400" cy="8229600"/>
  <p:notesSz cx="8229600" cy="14630400"/>
  <p:embeddedFontLst>
    <p:embeddedFont>
      <p:font typeface="Dela Gothic One" panose="020B0604020202020204" charset="-128"/>
      <p:regular r:id="rId11"/>
    </p:embeddedFont>
    <p:embeddedFont>
      <p:font typeface="DM Sans" pitchFamily="2" charset="0"/>
      <p:regular r:id="rId12"/>
      <p:bold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0909"/>
    <a:srgbClr val="0A09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061" autoAdjust="0"/>
  </p:normalViewPr>
  <p:slideViewPr>
    <p:cSldViewPr snapToGrid="0" snapToObjects="1">
      <p:cViewPr varScale="1">
        <p:scale>
          <a:sx n="58" d="100"/>
          <a:sy n="58" d="100"/>
        </p:scale>
        <p:origin x="75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8337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3" name="Text 0"/>
          <p:cNvSpPr/>
          <p:nvPr/>
        </p:nvSpPr>
        <p:spPr>
          <a:xfrm>
            <a:off x="758309" y="1515374"/>
            <a:ext cx="76273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Wavecon 5G Impact Analysis</a:t>
            </a:r>
            <a:endParaRPr lang="en-US" sz="4450" dirty="0"/>
          </a:p>
        </p:txBody>
      </p:sp>
      <p:sp>
        <p:nvSpPr>
          <p:cNvPr id="4" name="Text 1"/>
          <p:cNvSpPr/>
          <p:nvPr/>
        </p:nvSpPr>
        <p:spPr>
          <a:xfrm>
            <a:off x="758309" y="3603069"/>
            <a:ext cx="7627382" cy="1386840"/>
          </a:xfrm>
          <a:prstGeom prst="rect">
            <a:avLst/>
          </a:prstGeom>
          <a:noFill/>
          <a:ln/>
        </p:spPr>
        <p:txBody>
          <a:bodyPr wrap="square" lIns="0" tIns="0" rIns="0" bIns="0" rtlCol="0" anchor="t"/>
          <a:lstStyle/>
          <a:p>
            <a:pPr>
              <a:lnSpc>
                <a:spcPts val="2700"/>
              </a:lnSpc>
            </a:pPr>
            <a:r>
              <a:rPr lang="en-US" sz="1700" dirty="0" err="1">
                <a:solidFill>
                  <a:srgbClr val="FFE5E5"/>
                </a:solidFill>
                <a:latin typeface="DM Sans" pitchFamily="34" charset="0"/>
                <a:ea typeface="DM Sans" pitchFamily="34" charset="-122"/>
                <a:cs typeface="DM Sans" pitchFamily="34" charset="-120"/>
              </a:rPr>
              <a:t>Wavecon</a:t>
            </a:r>
            <a:r>
              <a:rPr lang="en-US" sz="1700" dirty="0">
                <a:solidFill>
                  <a:srgbClr val="FFE5E5"/>
                </a:solidFill>
                <a:latin typeface="DM Sans" pitchFamily="34" charset="0"/>
                <a:ea typeface="DM Sans" pitchFamily="34" charset="-122"/>
                <a:cs typeface="DM Sans" pitchFamily="34" charset="-120"/>
              </a:rPr>
              <a:t> is a leading </a:t>
            </a:r>
            <a:r>
              <a:rPr lang="en-GB" sz="1700" dirty="0">
                <a:solidFill>
                  <a:schemeClr val="bg1"/>
                </a:solidFill>
                <a:latin typeface="DM Sans" pitchFamily="2" charset="0"/>
              </a:rPr>
              <a:t>telecom provider with a strong presence in the industry, known for its innovative network solutions and customer-centric approach</a:t>
            </a:r>
            <a:r>
              <a:rPr lang="en-GB" sz="1600" dirty="0">
                <a:solidFill>
                  <a:schemeClr val="bg1"/>
                </a:solidFill>
                <a:latin typeface="DM Sans" pitchFamily="2" charset="0"/>
              </a:rPr>
              <a:t>.</a:t>
            </a:r>
          </a:p>
          <a:p>
            <a:pPr>
              <a:lnSpc>
                <a:spcPts val="2700"/>
              </a:lnSpc>
            </a:pPr>
            <a:endParaRPr lang="en-GB" sz="1600" dirty="0">
              <a:solidFill>
                <a:schemeClr val="bg1"/>
              </a:solidFill>
              <a:latin typeface="DM Sans" pitchFamily="2" charset="0"/>
            </a:endParaRPr>
          </a:p>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This presentation analyzes the impact of Wavecon's 5G launch on revenue, user behavior, and key performance indicators. We'll explore the challenges and opportunities presented by this transformative technology and provide actionable recommendations for maximizing its potential.</a:t>
            </a:r>
            <a:endParaRPr lang="en-US" sz="1700" dirty="0"/>
          </a:p>
        </p:txBody>
      </p:sp>
      <p:pic>
        <p:nvPicPr>
          <p:cNvPr id="8" name="Audio 7">
            <a:hlinkClick r:id="" action="ppaction://media"/>
            <a:extLst>
              <a:ext uri="{FF2B5EF4-FFF2-40B4-BE49-F238E27FC236}">
                <a16:creationId xmlns:a16="http://schemas.microsoft.com/office/drawing/2014/main" id="{07760BCE-BC39-5A92-5D0B-153DFFA291D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52500" t="-152500" r="-152500" b="-152500"/>
          <a:stretch>
            <a:fillRect/>
          </a:stretch>
        </p:blipFill>
        <p:spPr>
          <a:xfrm>
            <a:off x="12062765" y="5661965"/>
            <a:ext cx="2468880" cy="246888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1908"/>
    </mc:Choice>
    <mc:Fallback xmlns="">
      <p:transition spd="slow" advTm="219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C22718-8594-F041-CDBC-181F14956BBA}"/>
              </a:ext>
            </a:extLst>
          </p:cNvPr>
          <p:cNvSpPr txBox="1"/>
          <p:nvPr/>
        </p:nvSpPr>
        <p:spPr>
          <a:xfrm>
            <a:off x="631767" y="1890312"/>
            <a:ext cx="12602094" cy="778483"/>
          </a:xfrm>
          <a:prstGeom prst="rect">
            <a:avLst/>
          </a:prstGeom>
          <a:noFill/>
        </p:spPr>
        <p:txBody>
          <a:bodyPr wrap="square">
            <a:spAutoFit/>
          </a:bodyPr>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Objectives or Problem Statement</a:t>
            </a:r>
            <a:endParaRPr lang="en-US" sz="4450" dirty="0"/>
          </a:p>
        </p:txBody>
      </p:sp>
      <p:sp>
        <p:nvSpPr>
          <p:cNvPr id="7" name="TextBox 6">
            <a:extLst>
              <a:ext uri="{FF2B5EF4-FFF2-40B4-BE49-F238E27FC236}">
                <a16:creationId xmlns:a16="http://schemas.microsoft.com/office/drawing/2014/main" id="{5238EA4B-6632-3450-7E0D-903C5DD1F254}"/>
              </a:ext>
            </a:extLst>
          </p:cNvPr>
          <p:cNvSpPr txBox="1"/>
          <p:nvPr/>
        </p:nvSpPr>
        <p:spPr>
          <a:xfrm>
            <a:off x="631767" y="3623096"/>
            <a:ext cx="7980217" cy="3875420"/>
          </a:xfrm>
          <a:prstGeom prst="rect">
            <a:avLst/>
          </a:prstGeom>
          <a:noFill/>
        </p:spPr>
        <p:txBody>
          <a:bodyPr wrap="square">
            <a:spAutoFit/>
          </a:bodyPr>
          <a:lstStyle/>
          <a:p>
            <a:pPr marL="342900" indent="-342900">
              <a:lnSpc>
                <a:spcPts val="2700"/>
              </a:lnSpc>
              <a:buSzPct val="100000"/>
              <a:buFont typeface="+mj-lt"/>
              <a:buAutoNum type="arabicPeriod"/>
            </a:pPr>
            <a:r>
              <a:rPr lang="en-US" sz="1800" dirty="0">
                <a:solidFill>
                  <a:srgbClr val="FFE5E5"/>
                </a:solidFill>
                <a:latin typeface="DM Sans" pitchFamily="34" charset="0"/>
                <a:ea typeface="DM Sans" pitchFamily="34" charset="-122"/>
                <a:cs typeface="DM Sans" pitchFamily="34" charset="-120"/>
              </a:rPr>
              <a:t>what is the Impact of 5G Launch on Revenue?</a:t>
            </a:r>
          </a:p>
          <a:p>
            <a:pPr marL="342900" indent="-342900">
              <a:lnSpc>
                <a:spcPts val="2700"/>
              </a:lnSpc>
              <a:buSzPct val="100000"/>
              <a:buFont typeface="+mj-lt"/>
              <a:buAutoNum type="arabicPeriod"/>
            </a:pPr>
            <a:endParaRPr lang="en-US" sz="1800" dirty="0">
              <a:solidFill>
                <a:srgbClr val="FFE5E5"/>
              </a:solidFill>
              <a:latin typeface="DM Sans" pitchFamily="34" charset="0"/>
              <a:ea typeface="DM Sans" pitchFamily="34" charset="-122"/>
              <a:cs typeface="DM Sans" pitchFamily="34" charset="-120"/>
            </a:endParaRPr>
          </a:p>
          <a:p>
            <a:pPr marL="342900" indent="-342900">
              <a:lnSpc>
                <a:spcPts val="2700"/>
              </a:lnSpc>
              <a:buSzPct val="100000"/>
              <a:buFont typeface="+mj-lt"/>
              <a:buAutoNum type="arabicPeriod"/>
            </a:pPr>
            <a:r>
              <a:rPr lang="en-US" sz="1800" dirty="0">
                <a:solidFill>
                  <a:srgbClr val="FFE5E5"/>
                </a:solidFill>
                <a:latin typeface="DM Sans" pitchFamily="34" charset="0"/>
                <a:ea typeface="DM Sans" pitchFamily="34" charset="-122"/>
                <a:cs typeface="DM Sans" pitchFamily="34" charset="-120"/>
              </a:rPr>
              <a:t>Which KPI is underperforming post-5G Launch?</a:t>
            </a:r>
          </a:p>
          <a:p>
            <a:pPr marL="342900" indent="-342900">
              <a:lnSpc>
                <a:spcPts val="2700"/>
              </a:lnSpc>
              <a:buSzPct val="100000"/>
              <a:buFont typeface="+mj-lt"/>
              <a:buAutoNum type="arabicPeriod"/>
            </a:pPr>
            <a:endParaRPr lang="en-US" sz="1800" dirty="0"/>
          </a:p>
          <a:p>
            <a:pPr marL="342900" indent="-342900">
              <a:lnSpc>
                <a:spcPts val="2700"/>
              </a:lnSpc>
              <a:buSzPct val="100000"/>
              <a:buFont typeface="+mj-lt"/>
              <a:buAutoNum type="arabicPeriod"/>
            </a:pPr>
            <a:r>
              <a:rPr lang="en-US" sz="1800" dirty="0">
                <a:solidFill>
                  <a:srgbClr val="FFE5E5"/>
                </a:solidFill>
                <a:latin typeface="DM Sans" pitchFamily="34" charset="0"/>
                <a:ea typeface="DM Sans" pitchFamily="34" charset="-122"/>
                <a:cs typeface="DM Sans" pitchFamily="34" charset="-120"/>
              </a:rPr>
              <a:t>Best &amp; Worst Plans Performing Plans Post-5G In terms of Revenue?</a:t>
            </a:r>
          </a:p>
          <a:p>
            <a:pPr marL="342900" indent="-342900">
              <a:lnSpc>
                <a:spcPts val="2700"/>
              </a:lnSpc>
              <a:buSzPct val="100000"/>
              <a:buFont typeface="+mj-lt"/>
              <a:buAutoNum type="arabicPeriod"/>
            </a:pPr>
            <a:endParaRPr lang="en-US" sz="1800" dirty="0">
              <a:solidFill>
                <a:srgbClr val="FFE5E5"/>
              </a:solidFill>
              <a:latin typeface="DM Sans" pitchFamily="34" charset="0"/>
              <a:ea typeface="DM Sans" pitchFamily="34" charset="-122"/>
              <a:cs typeface="DM Sans" pitchFamily="34" charset="-120"/>
            </a:endParaRPr>
          </a:p>
          <a:p>
            <a:pPr marL="342900" indent="-342900">
              <a:lnSpc>
                <a:spcPts val="2700"/>
              </a:lnSpc>
              <a:buSzPct val="100000"/>
              <a:buFont typeface="+mj-lt"/>
              <a:buAutoNum type="arabicPeriod"/>
            </a:pPr>
            <a:r>
              <a:rPr lang="en-US" sz="1800" dirty="0">
                <a:solidFill>
                  <a:srgbClr val="FFE5E5"/>
                </a:solidFill>
                <a:latin typeface="DM Sans" pitchFamily="34" charset="0"/>
                <a:ea typeface="DM Sans" pitchFamily="34" charset="-122"/>
                <a:cs typeface="DM Sans" pitchFamily="34" charset="-120"/>
              </a:rPr>
              <a:t>Plans Largely Affected by 5G Launch?</a:t>
            </a:r>
          </a:p>
          <a:p>
            <a:pPr marL="342900" indent="-342900">
              <a:lnSpc>
                <a:spcPts val="2700"/>
              </a:lnSpc>
              <a:buSzPct val="100000"/>
              <a:buFont typeface="+mj-lt"/>
              <a:buAutoNum type="arabicPeriod"/>
            </a:pPr>
            <a:endParaRPr lang="en-US" sz="1800" dirty="0"/>
          </a:p>
          <a:p>
            <a:pPr marL="342900" indent="-342900">
              <a:lnSpc>
                <a:spcPts val="2700"/>
              </a:lnSpc>
              <a:buSzPct val="100000"/>
              <a:buFont typeface="+mj-lt"/>
              <a:buAutoNum type="arabicPeriod"/>
            </a:pPr>
            <a:r>
              <a:rPr lang="en-US" sz="1800" dirty="0">
                <a:solidFill>
                  <a:srgbClr val="FFE5E5"/>
                </a:solidFill>
                <a:latin typeface="DM Sans" pitchFamily="34" charset="0"/>
                <a:ea typeface="DM Sans" pitchFamily="34" charset="-122"/>
                <a:cs typeface="DM Sans" pitchFamily="34" charset="-120"/>
              </a:rPr>
              <a:t>Discontinued Plans &amp; Reasons?  </a:t>
            </a:r>
            <a:endParaRPr lang="en-US" sz="1800" dirty="0"/>
          </a:p>
          <a:p>
            <a:pPr marL="342900" indent="-342900">
              <a:lnSpc>
                <a:spcPts val="2700"/>
              </a:lnSpc>
              <a:buSzPct val="100000"/>
              <a:buFont typeface="+mj-lt"/>
              <a:buAutoNum type="arabicPeriod"/>
            </a:pPr>
            <a:endParaRPr lang="en-US" sz="1800" dirty="0"/>
          </a:p>
          <a:p>
            <a:pPr marL="342900" indent="-342900">
              <a:lnSpc>
                <a:spcPts val="2700"/>
              </a:lnSpc>
              <a:buSzPct val="100000"/>
              <a:buFont typeface="+mj-lt"/>
              <a:buAutoNum type="arabicPeriod"/>
            </a:pPr>
            <a:endParaRPr lang="en-US" sz="1800" dirty="0"/>
          </a:p>
        </p:txBody>
      </p:sp>
      <p:sp>
        <p:nvSpPr>
          <p:cNvPr id="2" name="Rectangle 1">
            <a:extLst>
              <a:ext uri="{FF2B5EF4-FFF2-40B4-BE49-F238E27FC236}">
                <a16:creationId xmlns:a16="http://schemas.microsoft.com/office/drawing/2014/main" id="{A3D80686-CF5B-825D-F5A0-C656AD25BE28}"/>
              </a:ext>
            </a:extLst>
          </p:cNvPr>
          <p:cNvSpPr/>
          <p:nvPr/>
        </p:nvSpPr>
        <p:spPr>
          <a:xfrm>
            <a:off x="12718471" y="7597833"/>
            <a:ext cx="1862051" cy="548640"/>
          </a:xfrm>
          <a:prstGeom prst="rect">
            <a:avLst/>
          </a:prstGeom>
          <a:solidFill>
            <a:srgbClr val="0A0909"/>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5502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76701"/>
            <a:ext cx="13113782" cy="1425416"/>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What is the Impact of 5G Launch on Revenue?</a:t>
            </a:r>
            <a:endParaRPr lang="en-US" sz="4450" dirty="0"/>
          </a:p>
        </p:txBody>
      </p:sp>
      <p:sp>
        <p:nvSpPr>
          <p:cNvPr id="3" name="Text 1"/>
          <p:cNvSpPr/>
          <p:nvPr/>
        </p:nvSpPr>
        <p:spPr>
          <a:xfrm>
            <a:off x="758309" y="3501227"/>
            <a:ext cx="3216950"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Before 5G Revenue</a:t>
            </a:r>
            <a:endParaRPr lang="en-US" sz="2200" dirty="0"/>
          </a:p>
        </p:txBody>
      </p:sp>
      <p:sp>
        <p:nvSpPr>
          <p:cNvPr id="4" name="Text 2"/>
          <p:cNvSpPr/>
          <p:nvPr/>
        </p:nvSpPr>
        <p:spPr>
          <a:xfrm>
            <a:off x="758309" y="3899059"/>
            <a:ext cx="4018359"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₹16.0 billion</a:t>
            </a:r>
            <a:endParaRPr lang="en-US" sz="1700" dirty="0"/>
          </a:p>
        </p:txBody>
      </p:sp>
      <p:sp>
        <p:nvSpPr>
          <p:cNvPr id="5" name="Text 3"/>
          <p:cNvSpPr/>
          <p:nvPr/>
        </p:nvSpPr>
        <p:spPr>
          <a:xfrm>
            <a:off x="5312926" y="3495697"/>
            <a:ext cx="2975015"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After 5G Revenue</a:t>
            </a:r>
            <a:endParaRPr lang="en-US" sz="2200" dirty="0"/>
          </a:p>
        </p:txBody>
      </p:sp>
      <p:sp>
        <p:nvSpPr>
          <p:cNvPr id="6" name="Text 4"/>
          <p:cNvSpPr/>
          <p:nvPr/>
        </p:nvSpPr>
        <p:spPr>
          <a:xfrm>
            <a:off x="5318007" y="3899059"/>
            <a:ext cx="4018359"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₹15.9 billion</a:t>
            </a:r>
            <a:endParaRPr lang="en-US" sz="1700" dirty="0"/>
          </a:p>
        </p:txBody>
      </p:sp>
      <p:sp>
        <p:nvSpPr>
          <p:cNvPr id="7" name="Text 5"/>
          <p:cNvSpPr/>
          <p:nvPr/>
        </p:nvSpPr>
        <p:spPr>
          <a:xfrm>
            <a:off x="9867543" y="3495696"/>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Revenue Change</a:t>
            </a:r>
            <a:endParaRPr lang="en-US" sz="2200" dirty="0"/>
          </a:p>
        </p:txBody>
      </p:sp>
      <p:sp>
        <p:nvSpPr>
          <p:cNvPr id="8" name="Text 6"/>
          <p:cNvSpPr/>
          <p:nvPr/>
        </p:nvSpPr>
        <p:spPr>
          <a:xfrm>
            <a:off x="9853732" y="3899057"/>
            <a:ext cx="4018359"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-0.50%</a:t>
            </a:r>
            <a:endParaRPr lang="en-US" sz="1700" dirty="0"/>
          </a:p>
        </p:txBody>
      </p:sp>
      <p:sp>
        <p:nvSpPr>
          <p:cNvPr id="9" name="Text 7"/>
          <p:cNvSpPr/>
          <p:nvPr/>
        </p:nvSpPr>
        <p:spPr>
          <a:xfrm>
            <a:off x="734279" y="4475776"/>
            <a:ext cx="7412193" cy="693420"/>
          </a:xfrm>
          <a:prstGeom prst="rect">
            <a:avLst/>
          </a:prstGeom>
          <a:noFill/>
          <a:ln/>
        </p:spPr>
        <p:txBody>
          <a:bodyPr wrap="square" lIns="0" tIns="0" rIns="0" bIns="0" rtlCol="0" anchor="t"/>
          <a:lstStyle/>
          <a:p>
            <a:pPr marL="285750" indent="-285750">
              <a:lnSpc>
                <a:spcPts val="2700"/>
              </a:lnSpc>
              <a:buFont typeface="Arial" panose="020B0604020202020204" pitchFamily="34" charset="0"/>
              <a:buChar char="•"/>
            </a:pPr>
            <a:r>
              <a:rPr lang="en-US" sz="1700" dirty="0">
                <a:solidFill>
                  <a:srgbClr val="FFE5E5"/>
                </a:solidFill>
                <a:latin typeface="DM Sans" pitchFamily="34" charset="0"/>
                <a:ea typeface="DM Sans" pitchFamily="34" charset="-122"/>
                <a:cs typeface="DM Sans" pitchFamily="34" charset="-120"/>
              </a:rPr>
              <a:t>Top Three cities with change in percentage(%) were Lucknow, Gurgaon, and Patna with 1.82 %, 1.51 %, 1.48 % respectively </a:t>
            </a:r>
          </a:p>
          <a:p>
            <a:pPr marL="285750" indent="-285750">
              <a:lnSpc>
                <a:spcPts val="2700"/>
              </a:lnSpc>
              <a:buFont typeface="Arial" panose="020B0604020202020204" pitchFamily="34" charset="0"/>
              <a:buChar char="•"/>
            </a:pPr>
            <a:r>
              <a:rPr lang="en-US" sz="1700" dirty="0">
                <a:solidFill>
                  <a:srgbClr val="FFE5E5"/>
                </a:solidFill>
                <a:latin typeface="DM Sans" pitchFamily="34" charset="0"/>
                <a:ea typeface="DM Sans" pitchFamily="34" charset="-122"/>
                <a:cs typeface="DM Sans" pitchFamily="34" charset="-120"/>
              </a:rPr>
              <a:t>Cities like Ahmedabad, Chennai and Delhi were the lowest -2.02 %, -2.59 %, -2.83 % respectively as compared to other cities </a:t>
            </a:r>
          </a:p>
          <a:p>
            <a:pPr marL="285750" indent="-285750">
              <a:lnSpc>
                <a:spcPts val="2700"/>
              </a:lnSpc>
              <a:buFont typeface="Arial" panose="020B0604020202020204" pitchFamily="34" charset="0"/>
              <a:buChar char="•"/>
            </a:pPr>
            <a:r>
              <a:rPr lang="en-US" sz="1700" dirty="0">
                <a:solidFill>
                  <a:srgbClr val="FFE5E5"/>
                </a:solidFill>
                <a:latin typeface="DM Sans" pitchFamily="34" charset="0"/>
                <a:ea typeface="DM Sans" pitchFamily="34" charset="-122"/>
                <a:cs typeface="DM Sans" pitchFamily="34" charset="-120"/>
              </a:rPr>
              <a:t>While there was a slight decline in revenue post-5G launch, the  monthly trend reveals an initial rise, followed by stabilization. </a:t>
            </a:r>
          </a:p>
          <a:p>
            <a:pPr marL="285750" indent="-285750">
              <a:lnSpc>
                <a:spcPts val="2700"/>
              </a:lnSpc>
              <a:buFont typeface="Arial" panose="020B0604020202020204" pitchFamily="34" charset="0"/>
              <a:buChar char="•"/>
            </a:pPr>
            <a:r>
              <a:rPr lang="en-US" sz="1700" dirty="0">
                <a:solidFill>
                  <a:srgbClr val="FFE5E5"/>
                </a:solidFill>
                <a:latin typeface="DM Sans" pitchFamily="34" charset="0"/>
                <a:ea typeface="DM Sans" pitchFamily="34" charset="-122"/>
                <a:cs typeface="DM Sans" pitchFamily="34" charset="-120"/>
              </a:rPr>
              <a:t>This indicates a need for further analysis to understand user adoption patterns and the impact of 5G pricing strategies.</a:t>
            </a:r>
          </a:p>
          <a:p>
            <a:pPr marL="285750" indent="-285750">
              <a:lnSpc>
                <a:spcPts val="2700"/>
              </a:lnSpc>
              <a:buFont typeface="Arial" panose="020B0604020202020204" pitchFamily="34" charset="0"/>
              <a:buChar char="•"/>
            </a:pPr>
            <a:endParaRPr lang="en-US" sz="1700" dirty="0"/>
          </a:p>
        </p:txBody>
      </p:sp>
      <p:pic>
        <p:nvPicPr>
          <p:cNvPr id="11" name="Picture 10">
            <a:extLst>
              <a:ext uri="{FF2B5EF4-FFF2-40B4-BE49-F238E27FC236}">
                <a16:creationId xmlns:a16="http://schemas.microsoft.com/office/drawing/2014/main" id="{A36B82B9-1DBA-343C-5BF7-1D40A2B20A6D}"/>
              </a:ext>
            </a:extLst>
          </p:cNvPr>
          <p:cNvPicPr>
            <a:picLocks noChangeAspect="1"/>
          </p:cNvPicPr>
          <p:nvPr/>
        </p:nvPicPr>
        <p:blipFill>
          <a:blip r:embed="rId3"/>
          <a:stretch>
            <a:fillRect/>
          </a:stretch>
        </p:blipFill>
        <p:spPr>
          <a:xfrm>
            <a:off x="1513358" y="1819288"/>
            <a:ext cx="11627655" cy="1307470"/>
          </a:xfrm>
          <a:prstGeom prst="rect">
            <a:avLst/>
          </a:prstGeom>
        </p:spPr>
      </p:pic>
      <p:pic>
        <p:nvPicPr>
          <p:cNvPr id="15" name="Picture 14">
            <a:extLst>
              <a:ext uri="{FF2B5EF4-FFF2-40B4-BE49-F238E27FC236}">
                <a16:creationId xmlns:a16="http://schemas.microsoft.com/office/drawing/2014/main" id="{CC79A863-21D9-182E-7110-B7F1E704F01B}"/>
              </a:ext>
            </a:extLst>
          </p:cNvPr>
          <p:cNvPicPr>
            <a:picLocks noChangeAspect="1"/>
          </p:cNvPicPr>
          <p:nvPr/>
        </p:nvPicPr>
        <p:blipFill>
          <a:blip r:embed="rId4"/>
          <a:stretch>
            <a:fillRect/>
          </a:stretch>
        </p:blipFill>
        <p:spPr>
          <a:xfrm>
            <a:off x="8794865" y="4423105"/>
            <a:ext cx="5735567" cy="364097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448694" y="297361"/>
            <a:ext cx="13423515" cy="2138124"/>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Which KPI is Underperforming Post-5G Launch?</a:t>
            </a:r>
          </a:p>
        </p:txBody>
      </p:sp>
      <p:sp>
        <p:nvSpPr>
          <p:cNvPr id="4" name="Shape 1"/>
          <p:cNvSpPr/>
          <p:nvPr/>
        </p:nvSpPr>
        <p:spPr>
          <a:xfrm>
            <a:off x="514469" y="3799528"/>
            <a:ext cx="487442" cy="487442"/>
          </a:xfrm>
          <a:prstGeom prst="roundRect">
            <a:avLst>
              <a:gd name="adj" fmla="val 18669"/>
            </a:avLst>
          </a:prstGeom>
          <a:solidFill>
            <a:srgbClr val="740B0B"/>
          </a:solidFill>
          <a:ln w="7620">
            <a:solidFill>
              <a:srgbClr val="8D2424"/>
            </a:solidFill>
            <a:prstDash val="solid"/>
          </a:ln>
        </p:spPr>
      </p:sp>
      <p:sp>
        <p:nvSpPr>
          <p:cNvPr id="5" name="Text 2"/>
          <p:cNvSpPr/>
          <p:nvPr/>
        </p:nvSpPr>
        <p:spPr>
          <a:xfrm>
            <a:off x="657641" y="3906270"/>
            <a:ext cx="201097"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1</a:t>
            </a:r>
            <a:endParaRPr lang="en-US" sz="2650" dirty="0"/>
          </a:p>
        </p:txBody>
      </p:sp>
      <p:sp>
        <p:nvSpPr>
          <p:cNvPr id="6" name="Text 3"/>
          <p:cNvSpPr/>
          <p:nvPr/>
        </p:nvSpPr>
        <p:spPr>
          <a:xfrm>
            <a:off x="1120573" y="4883623"/>
            <a:ext cx="4208313" cy="419457"/>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ARPU (Average Revenue Per User): ₹190.2</a:t>
            </a:r>
            <a:endParaRPr lang="en-US" sz="1700" dirty="0"/>
          </a:p>
        </p:txBody>
      </p:sp>
      <p:sp>
        <p:nvSpPr>
          <p:cNvPr id="7" name="Shape 4"/>
          <p:cNvSpPr/>
          <p:nvPr/>
        </p:nvSpPr>
        <p:spPr>
          <a:xfrm>
            <a:off x="514469" y="4810244"/>
            <a:ext cx="487442" cy="487442"/>
          </a:xfrm>
          <a:prstGeom prst="roundRect">
            <a:avLst>
              <a:gd name="adj" fmla="val 18669"/>
            </a:avLst>
          </a:prstGeom>
          <a:solidFill>
            <a:srgbClr val="740B0B"/>
          </a:solidFill>
          <a:ln w="7620">
            <a:solidFill>
              <a:srgbClr val="8D2424"/>
            </a:solidFill>
            <a:prstDash val="solid"/>
          </a:ln>
        </p:spPr>
        <p:txBody>
          <a:bodyPr/>
          <a:lstStyle/>
          <a:p>
            <a:r>
              <a:rPr lang="en-US" sz="2650" dirty="0">
                <a:solidFill>
                  <a:srgbClr val="FFE5E5"/>
                </a:solidFill>
                <a:latin typeface="Dela Gothic One" pitchFamily="34" charset="0"/>
                <a:ea typeface="Dela Gothic One" pitchFamily="34" charset="-122"/>
                <a:cs typeface="Dela Gothic One" pitchFamily="34" charset="-120"/>
              </a:rPr>
              <a:t>2</a:t>
            </a:r>
            <a:endParaRPr lang="en-US" sz="2650" dirty="0"/>
          </a:p>
          <a:p>
            <a:endParaRPr lang="en-US" dirty="0"/>
          </a:p>
        </p:txBody>
      </p:sp>
      <p:sp>
        <p:nvSpPr>
          <p:cNvPr id="8" name="Text 5"/>
          <p:cNvSpPr/>
          <p:nvPr/>
        </p:nvSpPr>
        <p:spPr>
          <a:xfrm>
            <a:off x="1505978" y="4835001"/>
            <a:ext cx="285631" cy="342067"/>
          </a:xfrm>
          <a:prstGeom prst="rect">
            <a:avLst/>
          </a:prstGeom>
          <a:noFill/>
          <a:ln/>
        </p:spPr>
        <p:txBody>
          <a:bodyPr wrap="none" lIns="0" tIns="0" rIns="0" bIns="0" rtlCol="0" anchor="t"/>
          <a:lstStyle/>
          <a:p>
            <a:pPr marL="0" indent="0" algn="ctr">
              <a:lnSpc>
                <a:spcPts val="2650"/>
              </a:lnSpc>
              <a:buNone/>
            </a:pPr>
            <a:endParaRPr lang="en-US" sz="2650" dirty="0"/>
          </a:p>
        </p:txBody>
      </p:sp>
      <p:sp>
        <p:nvSpPr>
          <p:cNvPr id="9" name="Text 6"/>
          <p:cNvSpPr/>
          <p:nvPr/>
        </p:nvSpPr>
        <p:spPr>
          <a:xfrm>
            <a:off x="1120572" y="5925860"/>
            <a:ext cx="4208313" cy="419457"/>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Total Active Users (TAU): 84.4 million</a:t>
            </a:r>
            <a:endParaRPr lang="en-US" sz="1700" dirty="0"/>
          </a:p>
        </p:txBody>
      </p:sp>
      <p:sp>
        <p:nvSpPr>
          <p:cNvPr id="10" name="Shape 7"/>
          <p:cNvSpPr/>
          <p:nvPr/>
        </p:nvSpPr>
        <p:spPr>
          <a:xfrm>
            <a:off x="518972" y="6780450"/>
            <a:ext cx="487442" cy="487442"/>
          </a:xfrm>
          <a:prstGeom prst="roundRect">
            <a:avLst>
              <a:gd name="adj" fmla="val 18669"/>
            </a:avLst>
          </a:prstGeom>
          <a:solidFill>
            <a:srgbClr val="740B0B"/>
          </a:solidFill>
          <a:ln w="7620">
            <a:solidFill>
              <a:srgbClr val="8D2424"/>
            </a:solidFill>
            <a:prstDash val="solid"/>
          </a:ln>
        </p:spPr>
        <p:txBody>
          <a:bodyPr/>
          <a:lstStyle/>
          <a:p>
            <a:r>
              <a:rPr lang="en-GB" sz="2650" dirty="0">
                <a:solidFill>
                  <a:schemeClr val="bg1"/>
                </a:solidFill>
                <a:latin typeface="Dela Gothic One" panose="020B0604020202020204" charset="-128"/>
                <a:ea typeface="Dela Gothic One" panose="020B0604020202020204" charset="-128"/>
              </a:rPr>
              <a:t>4</a:t>
            </a:r>
            <a:endParaRPr lang="en-US" sz="2650" dirty="0">
              <a:solidFill>
                <a:schemeClr val="bg1"/>
              </a:solidFill>
              <a:latin typeface="Dela Gothic One" panose="020B0604020202020204" charset="-128"/>
              <a:ea typeface="Dela Gothic One" panose="020B0604020202020204" charset="-128"/>
            </a:endParaRPr>
          </a:p>
        </p:txBody>
      </p:sp>
      <p:sp>
        <p:nvSpPr>
          <p:cNvPr id="12" name="Text 9"/>
          <p:cNvSpPr/>
          <p:nvPr/>
        </p:nvSpPr>
        <p:spPr>
          <a:xfrm>
            <a:off x="1120573" y="6855538"/>
            <a:ext cx="6923365"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Total Unsubscribed Users (</a:t>
            </a:r>
            <a:r>
              <a:rPr lang="en-US" sz="1700" dirty="0" err="1">
                <a:solidFill>
                  <a:srgbClr val="FFE5E5"/>
                </a:solidFill>
                <a:latin typeface="DM Sans" pitchFamily="34" charset="0"/>
                <a:ea typeface="DM Sans" pitchFamily="34" charset="-122"/>
                <a:cs typeface="DM Sans" pitchFamily="34" charset="-120"/>
              </a:rPr>
              <a:t>TUsU</a:t>
            </a:r>
            <a:r>
              <a:rPr lang="en-US" sz="1700" dirty="0">
                <a:solidFill>
                  <a:srgbClr val="FFE5E5"/>
                </a:solidFill>
                <a:latin typeface="DM Sans" pitchFamily="34" charset="0"/>
                <a:ea typeface="DM Sans" pitchFamily="34" charset="-122"/>
                <a:cs typeface="DM Sans" pitchFamily="34" charset="-120"/>
              </a:rPr>
              <a:t>): 5.6 million</a:t>
            </a:r>
            <a:endParaRPr lang="en-US" sz="1700" dirty="0"/>
          </a:p>
        </p:txBody>
      </p:sp>
      <p:pic>
        <p:nvPicPr>
          <p:cNvPr id="15" name="Picture 14">
            <a:extLst>
              <a:ext uri="{FF2B5EF4-FFF2-40B4-BE49-F238E27FC236}">
                <a16:creationId xmlns:a16="http://schemas.microsoft.com/office/drawing/2014/main" id="{27382530-8729-0A4B-E903-210B90B07F25}"/>
              </a:ext>
            </a:extLst>
          </p:cNvPr>
          <p:cNvPicPr>
            <a:picLocks noChangeAspect="1"/>
          </p:cNvPicPr>
          <p:nvPr/>
        </p:nvPicPr>
        <p:blipFill>
          <a:blip r:embed="rId3"/>
          <a:stretch>
            <a:fillRect/>
          </a:stretch>
        </p:blipFill>
        <p:spPr>
          <a:xfrm>
            <a:off x="478098" y="2587342"/>
            <a:ext cx="5887272" cy="952633"/>
          </a:xfrm>
          <a:prstGeom prst="rect">
            <a:avLst/>
          </a:prstGeom>
        </p:spPr>
      </p:pic>
      <p:pic>
        <p:nvPicPr>
          <p:cNvPr id="17" name="Picture 16">
            <a:extLst>
              <a:ext uri="{FF2B5EF4-FFF2-40B4-BE49-F238E27FC236}">
                <a16:creationId xmlns:a16="http://schemas.microsoft.com/office/drawing/2014/main" id="{AFE04182-635F-6AD9-9BF8-93C2946F45E7}"/>
              </a:ext>
            </a:extLst>
          </p:cNvPr>
          <p:cNvPicPr>
            <a:picLocks noChangeAspect="1"/>
          </p:cNvPicPr>
          <p:nvPr/>
        </p:nvPicPr>
        <p:blipFill>
          <a:blip r:embed="rId4"/>
          <a:stretch>
            <a:fillRect/>
          </a:stretch>
        </p:blipFill>
        <p:spPr>
          <a:xfrm>
            <a:off x="7936653" y="2568655"/>
            <a:ext cx="5868219" cy="971320"/>
          </a:xfrm>
          <a:prstGeom prst="rect">
            <a:avLst/>
          </a:prstGeom>
        </p:spPr>
      </p:pic>
      <p:sp>
        <p:nvSpPr>
          <p:cNvPr id="18" name="TextBox 17">
            <a:extLst>
              <a:ext uri="{FF2B5EF4-FFF2-40B4-BE49-F238E27FC236}">
                <a16:creationId xmlns:a16="http://schemas.microsoft.com/office/drawing/2014/main" id="{F9264F73-AA8E-6D4D-2B38-8E7F1D6EEAD2}"/>
              </a:ext>
            </a:extLst>
          </p:cNvPr>
          <p:cNvSpPr txBox="1"/>
          <p:nvPr/>
        </p:nvSpPr>
        <p:spPr>
          <a:xfrm>
            <a:off x="2187075" y="2077615"/>
            <a:ext cx="2075311" cy="461665"/>
          </a:xfrm>
          <a:prstGeom prst="rect">
            <a:avLst/>
          </a:prstGeom>
          <a:noFill/>
        </p:spPr>
        <p:txBody>
          <a:bodyPr wrap="square" rtlCol="0">
            <a:spAutoFit/>
          </a:bodyPr>
          <a:lstStyle/>
          <a:p>
            <a:r>
              <a:rPr lang="en-GB" sz="2400" dirty="0">
                <a:solidFill>
                  <a:srgbClr val="FAEBEB"/>
                </a:solidFill>
                <a:latin typeface="Dela Gothic One" pitchFamily="34" charset="0"/>
                <a:ea typeface="Dela Gothic One" pitchFamily="34" charset="-122"/>
              </a:rPr>
              <a:t>Before 5G</a:t>
            </a:r>
            <a:endParaRPr lang="en-US" sz="2400" dirty="0">
              <a:solidFill>
                <a:srgbClr val="FAEBEB"/>
              </a:solidFill>
              <a:latin typeface="Dela Gothic One" pitchFamily="34" charset="0"/>
              <a:ea typeface="Dela Gothic One" pitchFamily="34" charset="-122"/>
            </a:endParaRPr>
          </a:p>
        </p:txBody>
      </p:sp>
      <p:sp>
        <p:nvSpPr>
          <p:cNvPr id="19" name="TextBox 18">
            <a:extLst>
              <a:ext uri="{FF2B5EF4-FFF2-40B4-BE49-F238E27FC236}">
                <a16:creationId xmlns:a16="http://schemas.microsoft.com/office/drawing/2014/main" id="{36882142-352F-EFFD-E3F1-3F6C67D01161}"/>
              </a:ext>
            </a:extLst>
          </p:cNvPr>
          <p:cNvSpPr txBox="1"/>
          <p:nvPr/>
        </p:nvSpPr>
        <p:spPr>
          <a:xfrm>
            <a:off x="9974524" y="2074085"/>
            <a:ext cx="1792478" cy="461665"/>
          </a:xfrm>
          <a:prstGeom prst="rect">
            <a:avLst/>
          </a:prstGeom>
          <a:noFill/>
        </p:spPr>
        <p:txBody>
          <a:bodyPr wrap="none" rtlCol="0">
            <a:spAutoFit/>
          </a:bodyPr>
          <a:lstStyle/>
          <a:p>
            <a:r>
              <a:rPr lang="en-GB" sz="2400" dirty="0">
                <a:solidFill>
                  <a:srgbClr val="FAEBEB"/>
                </a:solidFill>
                <a:latin typeface="Dela Gothic One" pitchFamily="34" charset="0"/>
                <a:ea typeface="Dela Gothic One" pitchFamily="34" charset="-122"/>
              </a:rPr>
              <a:t>After 5G</a:t>
            </a:r>
            <a:endParaRPr lang="en-US" dirty="0"/>
          </a:p>
        </p:txBody>
      </p:sp>
      <p:sp>
        <p:nvSpPr>
          <p:cNvPr id="20" name="Shape 1">
            <a:extLst>
              <a:ext uri="{FF2B5EF4-FFF2-40B4-BE49-F238E27FC236}">
                <a16:creationId xmlns:a16="http://schemas.microsoft.com/office/drawing/2014/main" id="{95FADCC1-B86C-F56B-AFB4-2B6706AB47E3}"/>
              </a:ext>
            </a:extLst>
          </p:cNvPr>
          <p:cNvSpPr/>
          <p:nvPr/>
        </p:nvSpPr>
        <p:spPr>
          <a:xfrm>
            <a:off x="514468" y="5857875"/>
            <a:ext cx="487442" cy="487442"/>
          </a:xfrm>
          <a:prstGeom prst="roundRect">
            <a:avLst>
              <a:gd name="adj" fmla="val 18669"/>
            </a:avLst>
          </a:prstGeom>
          <a:solidFill>
            <a:srgbClr val="740B0B"/>
          </a:solidFill>
          <a:ln w="7620">
            <a:solidFill>
              <a:srgbClr val="8D2424"/>
            </a:solidFill>
            <a:prstDash val="solid"/>
          </a:ln>
        </p:spPr>
        <p:txBody>
          <a:bodyPr/>
          <a:lstStyle/>
          <a:p>
            <a:r>
              <a:rPr lang="en-GB" sz="2650" dirty="0">
                <a:solidFill>
                  <a:schemeClr val="bg1"/>
                </a:solidFill>
                <a:latin typeface="Dela Gothic One" panose="020B0604020202020204" charset="-128"/>
                <a:ea typeface="Dela Gothic One" panose="020B0604020202020204" charset="-128"/>
              </a:rPr>
              <a:t>3</a:t>
            </a:r>
            <a:endParaRPr lang="en-US" sz="2650" dirty="0">
              <a:solidFill>
                <a:schemeClr val="bg1"/>
              </a:solidFill>
              <a:latin typeface="Dela Gothic One" panose="020B0604020202020204" charset="-128"/>
              <a:ea typeface="Dela Gothic One" panose="020B0604020202020204" charset="-128"/>
            </a:endParaRPr>
          </a:p>
        </p:txBody>
      </p:sp>
      <p:sp>
        <p:nvSpPr>
          <p:cNvPr id="21" name="Shape 1">
            <a:extLst>
              <a:ext uri="{FF2B5EF4-FFF2-40B4-BE49-F238E27FC236}">
                <a16:creationId xmlns:a16="http://schemas.microsoft.com/office/drawing/2014/main" id="{14A20195-0B4B-452B-D4CE-8BCE7D9F11A0}"/>
              </a:ext>
            </a:extLst>
          </p:cNvPr>
          <p:cNvSpPr/>
          <p:nvPr/>
        </p:nvSpPr>
        <p:spPr>
          <a:xfrm>
            <a:off x="7915075" y="5852613"/>
            <a:ext cx="487442" cy="487442"/>
          </a:xfrm>
          <a:prstGeom prst="roundRect">
            <a:avLst>
              <a:gd name="adj" fmla="val 18669"/>
            </a:avLst>
          </a:prstGeom>
          <a:solidFill>
            <a:srgbClr val="740B0B"/>
          </a:solidFill>
          <a:ln w="7620">
            <a:solidFill>
              <a:srgbClr val="8D2424"/>
            </a:solidFill>
            <a:prstDash val="solid"/>
          </a:ln>
        </p:spPr>
        <p:txBody>
          <a:bodyPr/>
          <a:lstStyle/>
          <a:p>
            <a:r>
              <a:rPr lang="en-GB" sz="2650" dirty="0">
                <a:solidFill>
                  <a:schemeClr val="bg1"/>
                </a:solidFill>
                <a:latin typeface="Dela Gothic One" panose="020B0604020202020204" charset="-128"/>
                <a:ea typeface="Dela Gothic One" panose="020B0604020202020204" charset="-128"/>
              </a:rPr>
              <a:t>3</a:t>
            </a:r>
            <a:endParaRPr lang="en-US" sz="2650" dirty="0">
              <a:solidFill>
                <a:schemeClr val="bg1"/>
              </a:solidFill>
              <a:latin typeface="Dela Gothic One" panose="020B0604020202020204" charset="-128"/>
              <a:ea typeface="Dela Gothic One" panose="020B0604020202020204" charset="-128"/>
            </a:endParaRPr>
          </a:p>
        </p:txBody>
      </p:sp>
      <p:sp>
        <p:nvSpPr>
          <p:cNvPr id="22" name="Shape 1">
            <a:extLst>
              <a:ext uri="{FF2B5EF4-FFF2-40B4-BE49-F238E27FC236}">
                <a16:creationId xmlns:a16="http://schemas.microsoft.com/office/drawing/2014/main" id="{C155E8E8-443E-8B6B-817A-B2CAD3D7D21C}"/>
              </a:ext>
            </a:extLst>
          </p:cNvPr>
          <p:cNvSpPr/>
          <p:nvPr/>
        </p:nvSpPr>
        <p:spPr>
          <a:xfrm>
            <a:off x="7877094" y="3882647"/>
            <a:ext cx="487442" cy="487442"/>
          </a:xfrm>
          <a:prstGeom prst="roundRect">
            <a:avLst>
              <a:gd name="adj" fmla="val 18669"/>
            </a:avLst>
          </a:prstGeom>
          <a:solidFill>
            <a:srgbClr val="740B0B"/>
          </a:solidFill>
          <a:ln w="7620">
            <a:solidFill>
              <a:srgbClr val="8D2424"/>
            </a:solidFill>
            <a:prstDash val="solid"/>
          </a:ln>
        </p:spPr>
      </p:sp>
      <p:sp>
        <p:nvSpPr>
          <p:cNvPr id="26" name="TextBox 25">
            <a:extLst>
              <a:ext uri="{FF2B5EF4-FFF2-40B4-BE49-F238E27FC236}">
                <a16:creationId xmlns:a16="http://schemas.microsoft.com/office/drawing/2014/main" id="{39DA9AFB-42C0-1D3E-B7BE-3D6C1E6549E6}"/>
              </a:ext>
            </a:extLst>
          </p:cNvPr>
          <p:cNvSpPr txBox="1"/>
          <p:nvPr/>
        </p:nvSpPr>
        <p:spPr>
          <a:xfrm>
            <a:off x="1049336" y="3842151"/>
            <a:ext cx="7315200" cy="369332"/>
          </a:xfrm>
          <a:prstGeom prst="rect">
            <a:avLst/>
          </a:prstGeom>
          <a:noFill/>
        </p:spPr>
        <p:txBody>
          <a:bodyPr wrap="square">
            <a:spAutoFit/>
          </a:bodyPr>
          <a:lstStyle/>
          <a:p>
            <a:r>
              <a:rPr lang="fr-FR" sz="1700" dirty="0">
                <a:solidFill>
                  <a:srgbClr val="FFE5E5"/>
                </a:solidFill>
                <a:latin typeface="DM Sans" pitchFamily="34" charset="0"/>
              </a:rPr>
              <a:t>Revenue:</a:t>
            </a:r>
            <a:r>
              <a:rPr lang="fr-FR" dirty="0"/>
              <a:t> </a:t>
            </a:r>
            <a:r>
              <a:rPr lang="fr-FR" dirty="0">
                <a:solidFill>
                  <a:schemeClr val="bg1"/>
                </a:solidFill>
              </a:rPr>
              <a:t>₹</a:t>
            </a:r>
            <a:r>
              <a:rPr lang="fr-FR" dirty="0">
                <a:solidFill>
                  <a:schemeClr val="bg1"/>
                </a:solidFill>
                <a:latin typeface="DM Sans" pitchFamily="2" charset="0"/>
              </a:rPr>
              <a:t>16.0 billion</a:t>
            </a:r>
          </a:p>
        </p:txBody>
      </p:sp>
      <p:sp>
        <p:nvSpPr>
          <p:cNvPr id="27" name="TextBox 26">
            <a:extLst>
              <a:ext uri="{FF2B5EF4-FFF2-40B4-BE49-F238E27FC236}">
                <a16:creationId xmlns:a16="http://schemas.microsoft.com/office/drawing/2014/main" id="{FAF29827-53ED-7D92-2C98-F5267386F32D}"/>
              </a:ext>
            </a:extLst>
          </p:cNvPr>
          <p:cNvSpPr txBox="1"/>
          <p:nvPr/>
        </p:nvSpPr>
        <p:spPr>
          <a:xfrm>
            <a:off x="7936653" y="3919750"/>
            <a:ext cx="385042" cy="500137"/>
          </a:xfrm>
          <a:prstGeom prst="rect">
            <a:avLst/>
          </a:prstGeom>
          <a:noFill/>
        </p:spPr>
        <p:txBody>
          <a:bodyPr wrap="none" rtlCol="0">
            <a:spAutoFit/>
          </a:bodyPr>
          <a:lstStyle/>
          <a:p>
            <a:r>
              <a:rPr lang="en-GB" sz="2650" dirty="0">
                <a:solidFill>
                  <a:schemeClr val="bg1"/>
                </a:solidFill>
                <a:latin typeface="Dela Gothic One" panose="020B0604020202020204" charset="-128"/>
                <a:ea typeface="Dela Gothic One" panose="020B0604020202020204" charset="-128"/>
              </a:rPr>
              <a:t>1</a:t>
            </a:r>
            <a:endParaRPr lang="en-US" sz="2650" dirty="0">
              <a:solidFill>
                <a:schemeClr val="bg1"/>
              </a:solidFill>
              <a:latin typeface="Dela Gothic One" panose="020B0604020202020204" charset="-128"/>
              <a:ea typeface="Dela Gothic One" panose="020B0604020202020204" charset="-128"/>
            </a:endParaRPr>
          </a:p>
        </p:txBody>
      </p:sp>
      <p:sp>
        <p:nvSpPr>
          <p:cNvPr id="29" name="Shape 7">
            <a:extLst>
              <a:ext uri="{FF2B5EF4-FFF2-40B4-BE49-F238E27FC236}">
                <a16:creationId xmlns:a16="http://schemas.microsoft.com/office/drawing/2014/main" id="{927E0A2D-ECC8-404D-E3BB-E89A656AAF58}"/>
              </a:ext>
            </a:extLst>
          </p:cNvPr>
          <p:cNvSpPr/>
          <p:nvPr/>
        </p:nvSpPr>
        <p:spPr>
          <a:xfrm>
            <a:off x="7886836" y="4805295"/>
            <a:ext cx="487442" cy="487442"/>
          </a:xfrm>
          <a:prstGeom prst="roundRect">
            <a:avLst>
              <a:gd name="adj" fmla="val 18669"/>
            </a:avLst>
          </a:prstGeom>
          <a:solidFill>
            <a:srgbClr val="740B0B"/>
          </a:solidFill>
          <a:ln w="7620">
            <a:solidFill>
              <a:srgbClr val="8D2424"/>
            </a:solidFill>
            <a:prstDash val="solid"/>
          </a:ln>
        </p:spPr>
        <p:txBody>
          <a:bodyPr/>
          <a:lstStyle/>
          <a:p>
            <a:r>
              <a:rPr lang="en-GB" sz="2650" dirty="0">
                <a:solidFill>
                  <a:schemeClr val="bg1"/>
                </a:solidFill>
                <a:latin typeface="Dela Gothic One" panose="020B0604020202020204" charset="-128"/>
                <a:ea typeface="Dela Gothic One" panose="020B0604020202020204" charset="-128"/>
              </a:rPr>
              <a:t>2</a:t>
            </a:r>
            <a:endParaRPr lang="en-US" sz="2650" dirty="0">
              <a:solidFill>
                <a:schemeClr val="bg1"/>
              </a:solidFill>
              <a:latin typeface="Dela Gothic One" panose="020B0604020202020204" charset="-128"/>
              <a:ea typeface="Dela Gothic One" panose="020B0604020202020204" charset="-128"/>
            </a:endParaRPr>
          </a:p>
        </p:txBody>
      </p:sp>
      <p:sp>
        <p:nvSpPr>
          <p:cNvPr id="30" name="Shape 7">
            <a:extLst>
              <a:ext uri="{FF2B5EF4-FFF2-40B4-BE49-F238E27FC236}">
                <a16:creationId xmlns:a16="http://schemas.microsoft.com/office/drawing/2014/main" id="{70CB4854-1E0C-0752-B60C-188E689D152D}"/>
              </a:ext>
            </a:extLst>
          </p:cNvPr>
          <p:cNvSpPr/>
          <p:nvPr/>
        </p:nvSpPr>
        <p:spPr>
          <a:xfrm>
            <a:off x="7914376" y="6780450"/>
            <a:ext cx="487442" cy="487442"/>
          </a:xfrm>
          <a:prstGeom prst="roundRect">
            <a:avLst>
              <a:gd name="adj" fmla="val 18669"/>
            </a:avLst>
          </a:prstGeom>
          <a:solidFill>
            <a:srgbClr val="740B0B"/>
          </a:solidFill>
          <a:ln w="7620">
            <a:solidFill>
              <a:srgbClr val="8D2424"/>
            </a:solidFill>
            <a:prstDash val="solid"/>
          </a:ln>
        </p:spPr>
        <p:txBody>
          <a:bodyPr/>
          <a:lstStyle/>
          <a:p>
            <a:r>
              <a:rPr lang="en-GB" sz="2650" dirty="0">
                <a:solidFill>
                  <a:schemeClr val="bg1"/>
                </a:solidFill>
                <a:latin typeface="Dela Gothic One" panose="020B0604020202020204" charset="-128"/>
                <a:ea typeface="Dela Gothic One" panose="020B0604020202020204" charset="-128"/>
              </a:rPr>
              <a:t>4</a:t>
            </a:r>
            <a:endParaRPr lang="en-US" sz="2650" dirty="0">
              <a:solidFill>
                <a:schemeClr val="bg1"/>
              </a:solidFill>
              <a:latin typeface="Dela Gothic One" panose="020B0604020202020204" charset="-128"/>
              <a:ea typeface="Dela Gothic One" panose="020B0604020202020204" charset="-128"/>
            </a:endParaRPr>
          </a:p>
        </p:txBody>
      </p:sp>
      <p:sp>
        <p:nvSpPr>
          <p:cNvPr id="31" name="TextBox 30">
            <a:extLst>
              <a:ext uri="{FF2B5EF4-FFF2-40B4-BE49-F238E27FC236}">
                <a16:creationId xmlns:a16="http://schemas.microsoft.com/office/drawing/2014/main" id="{7921AA8E-67D2-9EFD-5E78-BA56C08A92F6}"/>
              </a:ext>
            </a:extLst>
          </p:cNvPr>
          <p:cNvSpPr txBox="1"/>
          <p:nvPr/>
        </p:nvSpPr>
        <p:spPr>
          <a:xfrm>
            <a:off x="8424095" y="3943142"/>
            <a:ext cx="7315200" cy="369332"/>
          </a:xfrm>
          <a:prstGeom prst="rect">
            <a:avLst/>
          </a:prstGeom>
          <a:noFill/>
        </p:spPr>
        <p:txBody>
          <a:bodyPr wrap="square">
            <a:spAutoFit/>
          </a:bodyPr>
          <a:lstStyle/>
          <a:p>
            <a:r>
              <a:rPr lang="fr-FR" sz="1700" dirty="0">
                <a:solidFill>
                  <a:srgbClr val="FFE5E5"/>
                </a:solidFill>
                <a:latin typeface="DM Sans" pitchFamily="34" charset="0"/>
              </a:rPr>
              <a:t>Revenue:</a:t>
            </a:r>
            <a:r>
              <a:rPr lang="fr-FR" dirty="0"/>
              <a:t> </a:t>
            </a:r>
            <a:r>
              <a:rPr lang="fr-FR" dirty="0">
                <a:solidFill>
                  <a:schemeClr val="bg1"/>
                </a:solidFill>
              </a:rPr>
              <a:t>₹</a:t>
            </a:r>
            <a:r>
              <a:rPr lang="fr-FR" dirty="0">
                <a:solidFill>
                  <a:schemeClr val="bg1"/>
                </a:solidFill>
                <a:latin typeface="DM Sans" pitchFamily="2" charset="0"/>
              </a:rPr>
              <a:t>15.9 billion</a:t>
            </a:r>
          </a:p>
        </p:txBody>
      </p:sp>
      <p:sp>
        <p:nvSpPr>
          <p:cNvPr id="34" name="Text 3">
            <a:extLst>
              <a:ext uri="{FF2B5EF4-FFF2-40B4-BE49-F238E27FC236}">
                <a16:creationId xmlns:a16="http://schemas.microsoft.com/office/drawing/2014/main" id="{BF8665E4-E56A-1583-896C-8AB6A2E76B42}"/>
              </a:ext>
            </a:extLst>
          </p:cNvPr>
          <p:cNvSpPr/>
          <p:nvPr/>
        </p:nvSpPr>
        <p:spPr>
          <a:xfrm>
            <a:off x="8514712" y="4871790"/>
            <a:ext cx="4208313" cy="419457"/>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ARPU (Average Revenue Per User): ₹211.3</a:t>
            </a:r>
            <a:endParaRPr lang="en-US" sz="1700" dirty="0"/>
          </a:p>
        </p:txBody>
      </p:sp>
      <p:sp>
        <p:nvSpPr>
          <p:cNvPr id="36" name="TextBox 35">
            <a:extLst>
              <a:ext uri="{FF2B5EF4-FFF2-40B4-BE49-F238E27FC236}">
                <a16:creationId xmlns:a16="http://schemas.microsoft.com/office/drawing/2014/main" id="{C7E24F91-D799-75C5-023C-E6B8D5B47594}"/>
              </a:ext>
            </a:extLst>
          </p:cNvPr>
          <p:cNvSpPr txBox="1"/>
          <p:nvPr/>
        </p:nvSpPr>
        <p:spPr>
          <a:xfrm>
            <a:off x="8401069" y="5929584"/>
            <a:ext cx="4070345" cy="369332"/>
          </a:xfrm>
          <a:prstGeom prst="rect">
            <a:avLst/>
          </a:prstGeom>
          <a:noFill/>
        </p:spPr>
        <p:txBody>
          <a:bodyPr wrap="none" rtlCol="0">
            <a:spAutoFit/>
          </a:bodyPr>
          <a:lstStyle/>
          <a:p>
            <a:r>
              <a:rPr lang="en-GB" dirty="0">
                <a:solidFill>
                  <a:schemeClr val="bg1"/>
                </a:solidFill>
                <a:latin typeface="DM Sans" pitchFamily="2" charset="0"/>
              </a:rPr>
              <a:t>Total Active Users (TAU): 77.4 million</a:t>
            </a:r>
            <a:endParaRPr lang="en-US" dirty="0">
              <a:solidFill>
                <a:schemeClr val="bg1"/>
              </a:solidFill>
              <a:latin typeface="DM Sans" pitchFamily="2" charset="0"/>
            </a:endParaRPr>
          </a:p>
        </p:txBody>
      </p:sp>
      <p:sp>
        <p:nvSpPr>
          <p:cNvPr id="37" name="TextBox 36">
            <a:extLst>
              <a:ext uri="{FF2B5EF4-FFF2-40B4-BE49-F238E27FC236}">
                <a16:creationId xmlns:a16="http://schemas.microsoft.com/office/drawing/2014/main" id="{013FD8A5-2210-09E9-AE5F-D4156BD1C1EB}"/>
              </a:ext>
            </a:extLst>
          </p:cNvPr>
          <p:cNvSpPr txBox="1"/>
          <p:nvPr/>
        </p:nvSpPr>
        <p:spPr>
          <a:xfrm>
            <a:off x="8424095" y="6855538"/>
            <a:ext cx="4876656" cy="369332"/>
          </a:xfrm>
          <a:prstGeom prst="rect">
            <a:avLst/>
          </a:prstGeom>
          <a:noFill/>
        </p:spPr>
        <p:txBody>
          <a:bodyPr wrap="none" rtlCol="0">
            <a:spAutoFit/>
          </a:bodyPr>
          <a:lstStyle/>
          <a:p>
            <a:r>
              <a:rPr lang="en-GB" dirty="0">
                <a:solidFill>
                  <a:schemeClr val="bg1"/>
                </a:solidFill>
                <a:latin typeface="DM Sans" pitchFamily="2" charset="0"/>
              </a:rPr>
              <a:t>Total Unsubscribed Users (</a:t>
            </a:r>
            <a:r>
              <a:rPr lang="en-GB" dirty="0" err="1">
                <a:solidFill>
                  <a:schemeClr val="bg1"/>
                </a:solidFill>
                <a:latin typeface="DM Sans" pitchFamily="2" charset="0"/>
              </a:rPr>
              <a:t>TUsU</a:t>
            </a:r>
            <a:r>
              <a:rPr lang="en-GB" dirty="0">
                <a:solidFill>
                  <a:schemeClr val="bg1"/>
                </a:solidFill>
                <a:latin typeface="DM Sans" pitchFamily="2" charset="0"/>
              </a:rPr>
              <a:t>): 7.0 million</a:t>
            </a:r>
            <a:endParaRPr lang="en-US" dirty="0">
              <a:solidFill>
                <a:schemeClr val="bg1"/>
              </a:solidFill>
              <a:latin typeface="DM Sans" pitchFamily="2" charset="0"/>
            </a:endParaRPr>
          </a:p>
        </p:txBody>
      </p:sp>
      <p:sp>
        <p:nvSpPr>
          <p:cNvPr id="2" name="Rectangle 1">
            <a:extLst>
              <a:ext uri="{FF2B5EF4-FFF2-40B4-BE49-F238E27FC236}">
                <a16:creationId xmlns:a16="http://schemas.microsoft.com/office/drawing/2014/main" id="{ABDDF42B-731B-4EA5-4547-C9EDF1EDA3D2}"/>
              </a:ext>
            </a:extLst>
          </p:cNvPr>
          <p:cNvSpPr/>
          <p:nvPr/>
        </p:nvSpPr>
        <p:spPr>
          <a:xfrm>
            <a:off x="12808180" y="7747573"/>
            <a:ext cx="1778924" cy="369332"/>
          </a:xfrm>
          <a:prstGeom prst="rect">
            <a:avLst/>
          </a:prstGeom>
          <a:solidFill>
            <a:srgbClr val="0A0909"/>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908328" y="309920"/>
            <a:ext cx="12323921" cy="658416"/>
          </a:xfrm>
          <a:prstGeom prst="rect">
            <a:avLst/>
          </a:prstGeom>
          <a:noFill/>
          <a:ln/>
        </p:spPr>
        <p:txBody>
          <a:bodyPr wrap="none" lIns="0" tIns="0" rIns="0" bIns="0" rtlCol="0" anchor="t"/>
          <a:lstStyle/>
          <a:p>
            <a:pPr marL="0" indent="0">
              <a:lnSpc>
                <a:spcPts val="5150"/>
              </a:lnSpc>
              <a:buNone/>
            </a:pPr>
            <a:r>
              <a:rPr lang="en-US" sz="4100" dirty="0">
                <a:solidFill>
                  <a:srgbClr val="FAEBEB"/>
                </a:solidFill>
                <a:latin typeface="Dela Gothic One" pitchFamily="34" charset="0"/>
                <a:ea typeface="Dela Gothic One" pitchFamily="34" charset="-122"/>
                <a:cs typeface="Dela Gothic One" pitchFamily="34" charset="-120"/>
              </a:rPr>
              <a:t>Best &amp; Worst Performing Plans Post-5G </a:t>
            </a:r>
          </a:p>
          <a:p>
            <a:pPr marL="0" indent="0">
              <a:lnSpc>
                <a:spcPts val="5150"/>
              </a:lnSpc>
              <a:buNone/>
            </a:pPr>
            <a:r>
              <a:rPr lang="en-US" sz="4100" dirty="0">
                <a:solidFill>
                  <a:srgbClr val="FAEBEB"/>
                </a:solidFill>
                <a:latin typeface="Dela Gothic One" pitchFamily="34" charset="0"/>
                <a:ea typeface="Dela Gothic One" pitchFamily="34" charset="-122"/>
              </a:rPr>
              <a:t>In Terms Of Revenue</a:t>
            </a:r>
            <a:endParaRPr lang="en-US" sz="4100" dirty="0"/>
          </a:p>
        </p:txBody>
      </p:sp>
      <p:sp>
        <p:nvSpPr>
          <p:cNvPr id="4" name="Shape 1"/>
          <p:cNvSpPr/>
          <p:nvPr/>
        </p:nvSpPr>
        <p:spPr>
          <a:xfrm>
            <a:off x="492800" y="5957589"/>
            <a:ext cx="6514624" cy="1825228"/>
          </a:xfrm>
          <a:prstGeom prst="roundRect">
            <a:avLst>
              <a:gd name="adj" fmla="val 4606"/>
            </a:avLst>
          </a:prstGeom>
          <a:solidFill>
            <a:srgbClr val="740B0B"/>
          </a:solidFill>
          <a:ln w="7620">
            <a:solidFill>
              <a:srgbClr val="8D2424"/>
            </a:solidFill>
            <a:prstDash val="solid"/>
          </a:ln>
        </p:spPr>
      </p:sp>
      <p:sp>
        <p:nvSpPr>
          <p:cNvPr id="5" name="Text 2"/>
          <p:cNvSpPr/>
          <p:nvPr/>
        </p:nvSpPr>
        <p:spPr>
          <a:xfrm>
            <a:off x="908327" y="6060757"/>
            <a:ext cx="3499604" cy="329208"/>
          </a:xfrm>
          <a:prstGeom prst="rect">
            <a:avLst/>
          </a:prstGeom>
          <a:noFill/>
          <a:ln/>
        </p:spPr>
        <p:txBody>
          <a:bodyPr wrap="none" lIns="0" tIns="0" rIns="0" bIns="0" rtlCol="0" anchor="t"/>
          <a:lstStyle/>
          <a:p>
            <a:pPr marL="0" indent="0">
              <a:lnSpc>
                <a:spcPts val="2550"/>
              </a:lnSpc>
              <a:buNone/>
            </a:pPr>
            <a:r>
              <a:rPr lang="en-US" sz="2050" dirty="0">
                <a:solidFill>
                  <a:srgbClr val="FFE5E5"/>
                </a:solidFill>
                <a:latin typeface="Dela Gothic One" pitchFamily="34" charset="0"/>
                <a:ea typeface="Dela Gothic One" pitchFamily="34" charset="-122"/>
                <a:cs typeface="Dela Gothic One" pitchFamily="34" charset="-120"/>
              </a:rPr>
              <a:t>High Performing Plans</a:t>
            </a:r>
            <a:endParaRPr lang="en-US" sz="2050" dirty="0"/>
          </a:p>
        </p:txBody>
      </p:sp>
      <p:sp>
        <p:nvSpPr>
          <p:cNvPr id="6" name="Text 3"/>
          <p:cNvSpPr/>
          <p:nvPr/>
        </p:nvSpPr>
        <p:spPr>
          <a:xfrm>
            <a:off x="849034" y="6544906"/>
            <a:ext cx="6017279" cy="640318"/>
          </a:xfrm>
          <a:prstGeom prst="rect">
            <a:avLst/>
          </a:prstGeom>
          <a:noFill/>
          <a:ln/>
        </p:spPr>
        <p:txBody>
          <a:bodyPr wrap="square" lIns="0" tIns="0" rIns="0" bIns="0" rtlCol="0" anchor="t"/>
          <a:lstStyle/>
          <a:p>
            <a:pPr marL="0" indent="0">
              <a:lnSpc>
                <a:spcPts val="2500"/>
              </a:lnSpc>
              <a:buNone/>
            </a:pPr>
            <a:r>
              <a:rPr lang="en-US" sz="1550" dirty="0">
                <a:solidFill>
                  <a:srgbClr val="FFE5E5"/>
                </a:solidFill>
                <a:latin typeface="DM Sans" pitchFamily="34" charset="0"/>
                <a:ea typeface="DM Sans" pitchFamily="34" charset="-122"/>
                <a:cs typeface="DM Sans" pitchFamily="34" charset="-120"/>
              </a:rPr>
              <a:t>Plans like P1, P2, P3 &amp; P11 are the highly performing plans post-5G</a:t>
            </a:r>
          </a:p>
          <a:p>
            <a:pPr marL="0" indent="0">
              <a:lnSpc>
                <a:spcPts val="2500"/>
              </a:lnSpc>
              <a:buNone/>
            </a:pPr>
            <a:endParaRPr lang="en-US" sz="1550" dirty="0">
              <a:solidFill>
                <a:srgbClr val="FFE5E5"/>
              </a:solidFill>
              <a:latin typeface="DM Sans" pitchFamily="34" charset="0"/>
            </a:endParaRPr>
          </a:p>
          <a:p>
            <a:pPr marL="0" indent="0">
              <a:lnSpc>
                <a:spcPts val="2500"/>
              </a:lnSpc>
              <a:buNone/>
            </a:pPr>
            <a:r>
              <a:rPr lang="en-US" sz="1550" dirty="0">
                <a:solidFill>
                  <a:srgbClr val="FFE5E5"/>
                </a:solidFill>
                <a:latin typeface="DM Sans" pitchFamily="34" charset="0"/>
              </a:rPr>
              <a:t>The company introduced plans 11, 12, 13 after the 5G rollout</a:t>
            </a:r>
            <a:endParaRPr lang="en-US" sz="1550" dirty="0"/>
          </a:p>
        </p:txBody>
      </p:sp>
      <p:sp>
        <p:nvSpPr>
          <p:cNvPr id="7" name="Shape 4"/>
          <p:cNvSpPr/>
          <p:nvPr/>
        </p:nvSpPr>
        <p:spPr>
          <a:xfrm>
            <a:off x="7422951" y="5957589"/>
            <a:ext cx="6514624" cy="1825228"/>
          </a:xfrm>
          <a:prstGeom prst="roundRect">
            <a:avLst>
              <a:gd name="adj" fmla="val 4606"/>
            </a:avLst>
          </a:prstGeom>
          <a:solidFill>
            <a:srgbClr val="740B0B"/>
          </a:solidFill>
          <a:ln w="7620">
            <a:solidFill>
              <a:srgbClr val="8D2424"/>
            </a:solidFill>
            <a:prstDash val="solid"/>
          </a:ln>
        </p:spPr>
      </p:sp>
      <p:sp>
        <p:nvSpPr>
          <p:cNvPr id="8" name="Text 5"/>
          <p:cNvSpPr/>
          <p:nvPr/>
        </p:nvSpPr>
        <p:spPr>
          <a:xfrm>
            <a:off x="7696319" y="6060757"/>
            <a:ext cx="3408878" cy="329208"/>
          </a:xfrm>
          <a:prstGeom prst="rect">
            <a:avLst/>
          </a:prstGeom>
          <a:noFill/>
          <a:ln/>
        </p:spPr>
        <p:txBody>
          <a:bodyPr wrap="none" lIns="0" tIns="0" rIns="0" bIns="0" rtlCol="0" anchor="t"/>
          <a:lstStyle/>
          <a:p>
            <a:pPr marL="0" indent="0">
              <a:lnSpc>
                <a:spcPts val="2550"/>
              </a:lnSpc>
              <a:buNone/>
            </a:pPr>
            <a:r>
              <a:rPr lang="en-US" sz="2050" dirty="0">
                <a:solidFill>
                  <a:srgbClr val="FFE5E5"/>
                </a:solidFill>
                <a:latin typeface="Dela Gothic One" pitchFamily="34" charset="0"/>
                <a:ea typeface="Dela Gothic One" pitchFamily="34" charset="-122"/>
                <a:cs typeface="Dela Gothic One" pitchFamily="34" charset="-120"/>
              </a:rPr>
              <a:t>Low Performing Plans</a:t>
            </a:r>
            <a:endParaRPr lang="en-US" sz="2050" dirty="0"/>
          </a:p>
        </p:txBody>
      </p:sp>
      <p:sp>
        <p:nvSpPr>
          <p:cNvPr id="9" name="Text 6"/>
          <p:cNvSpPr/>
          <p:nvPr/>
        </p:nvSpPr>
        <p:spPr>
          <a:xfrm>
            <a:off x="7682270" y="6470868"/>
            <a:ext cx="6099096" cy="960477"/>
          </a:xfrm>
          <a:prstGeom prst="rect">
            <a:avLst/>
          </a:prstGeom>
          <a:noFill/>
          <a:ln/>
        </p:spPr>
        <p:txBody>
          <a:bodyPr wrap="square" lIns="0" tIns="0" rIns="0" bIns="0" rtlCol="0" anchor="t"/>
          <a:lstStyle/>
          <a:p>
            <a:pPr marL="0" indent="0">
              <a:lnSpc>
                <a:spcPts val="2500"/>
              </a:lnSpc>
              <a:buNone/>
            </a:pPr>
            <a:r>
              <a:rPr lang="en-US" sz="1550" dirty="0">
                <a:solidFill>
                  <a:srgbClr val="FFE5E5"/>
                </a:solidFill>
                <a:latin typeface="DM Sans" pitchFamily="34" charset="0"/>
                <a:ea typeface="DM Sans" pitchFamily="34" charset="-122"/>
                <a:cs typeface="DM Sans" pitchFamily="34" charset="-120"/>
              </a:rPr>
              <a:t>Plans like P4, P5, P6 and also P7 &amp; P11 were considered to be the least performing plans post-5G</a:t>
            </a:r>
          </a:p>
          <a:p>
            <a:pPr marL="0" indent="0">
              <a:lnSpc>
                <a:spcPts val="2500"/>
              </a:lnSpc>
              <a:buNone/>
            </a:pPr>
            <a:r>
              <a:rPr lang="en-US" sz="1550" dirty="0">
                <a:solidFill>
                  <a:srgbClr val="FFE5E5"/>
                </a:solidFill>
                <a:latin typeface="DM Sans" pitchFamily="34" charset="0"/>
                <a:ea typeface="DM Sans" pitchFamily="34" charset="-122"/>
                <a:cs typeface="DM Sans" pitchFamily="34" charset="-120"/>
              </a:rPr>
              <a:t>P8, P9, P10 were discontinued post-5G</a:t>
            </a:r>
          </a:p>
          <a:p>
            <a:pPr marL="0" indent="0">
              <a:lnSpc>
                <a:spcPts val="2500"/>
              </a:lnSpc>
              <a:buNone/>
            </a:pPr>
            <a:endParaRPr lang="en-US" sz="1550" dirty="0"/>
          </a:p>
        </p:txBody>
      </p:sp>
      <p:sp>
        <p:nvSpPr>
          <p:cNvPr id="10" name="Text 7"/>
          <p:cNvSpPr/>
          <p:nvPr/>
        </p:nvSpPr>
        <p:spPr>
          <a:xfrm>
            <a:off x="700564" y="6389965"/>
            <a:ext cx="13229273" cy="960477"/>
          </a:xfrm>
          <a:prstGeom prst="rect">
            <a:avLst/>
          </a:prstGeom>
          <a:noFill/>
          <a:ln/>
        </p:spPr>
        <p:txBody>
          <a:bodyPr wrap="square" lIns="0" tIns="0" rIns="0" bIns="0" rtlCol="0" anchor="t"/>
          <a:lstStyle/>
          <a:p>
            <a:pPr marL="0" indent="0">
              <a:lnSpc>
                <a:spcPts val="2500"/>
              </a:lnSpc>
              <a:buNone/>
            </a:pPr>
            <a:endParaRPr lang="en-US" sz="1550" dirty="0"/>
          </a:p>
        </p:txBody>
      </p:sp>
      <p:pic>
        <p:nvPicPr>
          <p:cNvPr id="12" name="Picture 11">
            <a:extLst>
              <a:ext uri="{FF2B5EF4-FFF2-40B4-BE49-F238E27FC236}">
                <a16:creationId xmlns:a16="http://schemas.microsoft.com/office/drawing/2014/main" id="{232108F0-AFFA-018D-9CE5-B6D85CFC7DC9}"/>
              </a:ext>
            </a:extLst>
          </p:cNvPr>
          <p:cNvPicPr>
            <a:picLocks noChangeAspect="1"/>
          </p:cNvPicPr>
          <p:nvPr/>
        </p:nvPicPr>
        <p:blipFill>
          <a:blip r:embed="rId3"/>
          <a:stretch>
            <a:fillRect/>
          </a:stretch>
        </p:blipFill>
        <p:spPr>
          <a:xfrm>
            <a:off x="1538927" y="1839635"/>
            <a:ext cx="4422370" cy="3759934"/>
          </a:xfrm>
          <a:prstGeom prst="rect">
            <a:avLst/>
          </a:prstGeom>
        </p:spPr>
      </p:pic>
      <p:pic>
        <p:nvPicPr>
          <p:cNvPr id="14" name="Picture 13">
            <a:extLst>
              <a:ext uri="{FF2B5EF4-FFF2-40B4-BE49-F238E27FC236}">
                <a16:creationId xmlns:a16="http://schemas.microsoft.com/office/drawing/2014/main" id="{893B5B8E-DDEB-B8A1-2301-212AA28A848F}"/>
              </a:ext>
            </a:extLst>
          </p:cNvPr>
          <p:cNvPicPr>
            <a:picLocks noChangeAspect="1"/>
          </p:cNvPicPr>
          <p:nvPr/>
        </p:nvPicPr>
        <p:blipFill>
          <a:blip r:embed="rId4"/>
          <a:stretch>
            <a:fillRect/>
          </a:stretch>
        </p:blipFill>
        <p:spPr>
          <a:xfrm>
            <a:off x="8402577" y="1839635"/>
            <a:ext cx="4422370" cy="3759934"/>
          </a:xfrm>
          <a:prstGeom prst="rect">
            <a:avLst/>
          </a:prstGeom>
        </p:spPr>
      </p:pic>
      <p:sp>
        <p:nvSpPr>
          <p:cNvPr id="2" name="Rectangle 1">
            <a:extLst>
              <a:ext uri="{FF2B5EF4-FFF2-40B4-BE49-F238E27FC236}">
                <a16:creationId xmlns:a16="http://schemas.microsoft.com/office/drawing/2014/main" id="{7F8780C5-189E-5915-5316-404507F000D7}"/>
              </a:ext>
            </a:extLst>
          </p:cNvPr>
          <p:cNvSpPr/>
          <p:nvPr/>
        </p:nvSpPr>
        <p:spPr>
          <a:xfrm>
            <a:off x="12822653" y="7819996"/>
            <a:ext cx="1805453" cy="395197"/>
          </a:xfrm>
          <a:prstGeom prst="rect">
            <a:avLst/>
          </a:prstGeom>
          <a:solidFill>
            <a:srgbClr val="090909"/>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689015" y="541972"/>
            <a:ext cx="11813327" cy="1295400"/>
          </a:xfrm>
          <a:prstGeom prst="rect">
            <a:avLst/>
          </a:prstGeom>
          <a:noFill/>
          <a:ln/>
        </p:spPr>
        <p:txBody>
          <a:bodyPr wrap="square" lIns="0" tIns="0" rIns="0" bIns="0" rtlCol="0" anchor="t"/>
          <a:lstStyle/>
          <a:p>
            <a:pPr marL="0" indent="0">
              <a:lnSpc>
                <a:spcPts val="5050"/>
              </a:lnSpc>
              <a:buNone/>
            </a:pPr>
            <a:r>
              <a:rPr lang="en-US" sz="4050" dirty="0">
                <a:solidFill>
                  <a:srgbClr val="FAEBEB"/>
                </a:solidFill>
                <a:latin typeface="Dela Gothic One" pitchFamily="34" charset="0"/>
                <a:ea typeface="Dela Gothic One" pitchFamily="34" charset="-122"/>
                <a:cs typeface="Dela Gothic One" pitchFamily="34" charset="-120"/>
              </a:rPr>
              <a:t>Plans Largely Affected by 5G Launch</a:t>
            </a:r>
            <a:endParaRPr lang="en-US" sz="4050" dirty="0"/>
          </a:p>
        </p:txBody>
      </p:sp>
      <p:sp>
        <p:nvSpPr>
          <p:cNvPr id="4" name="Shape 1"/>
          <p:cNvSpPr/>
          <p:nvPr/>
        </p:nvSpPr>
        <p:spPr>
          <a:xfrm>
            <a:off x="972860" y="2132648"/>
            <a:ext cx="22860" cy="4073247"/>
          </a:xfrm>
          <a:prstGeom prst="roundRect">
            <a:avLst>
              <a:gd name="adj" fmla="val 361746"/>
            </a:avLst>
          </a:prstGeom>
          <a:solidFill>
            <a:srgbClr val="8D2424"/>
          </a:solidFill>
          <a:ln/>
        </p:spPr>
      </p:sp>
      <p:sp>
        <p:nvSpPr>
          <p:cNvPr id="5" name="Shape 2"/>
          <p:cNvSpPr/>
          <p:nvPr/>
        </p:nvSpPr>
        <p:spPr>
          <a:xfrm>
            <a:off x="1182886" y="2564130"/>
            <a:ext cx="689015" cy="22860"/>
          </a:xfrm>
          <a:prstGeom prst="roundRect">
            <a:avLst>
              <a:gd name="adj" fmla="val 361746"/>
            </a:avLst>
          </a:prstGeom>
          <a:solidFill>
            <a:srgbClr val="8D2424"/>
          </a:solidFill>
          <a:ln/>
        </p:spPr>
      </p:sp>
      <p:sp>
        <p:nvSpPr>
          <p:cNvPr id="6" name="Shape 3"/>
          <p:cNvSpPr/>
          <p:nvPr/>
        </p:nvSpPr>
        <p:spPr>
          <a:xfrm>
            <a:off x="762833" y="2354104"/>
            <a:ext cx="442913" cy="442913"/>
          </a:xfrm>
          <a:prstGeom prst="roundRect">
            <a:avLst>
              <a:gd name="adj" fmla="val 18671"/>
            </a:avLst>
          </a:prstGeom>
          <a:solidFill>
            <a:srgbClr val="740B0B"/>
          </a:solidFill>
          <a:ln w="7620">
            <a:solidFill>
              <a:srgbClr val="8D2424"/>
            </a:solidFill>
            <a:prstDash val="solid"/>
          </a:ln>
        </p:spPr>
      </p:sp>
      <p:sp>
        <p:nvSpPr>
          <p:cNvPr id="7" name="Text 4"/>
          <p:cNvSpPr/>
          <p:nvPr/>
        </p:nvSpPr>
        <p:spPr>
          <a:xfrm>
            <a:off x="892850" y="2420064"/>
            <a:ext cx="182761" cy="310872"/>
          </a:xfrm>
          <a:prstGeom prst="rect">
            <a:avLst/>
          </a:prstGeom>
          <a:noFill/>
          <a:ln/>
        </p:spPr>
        <p:txBody>
          <a:bodyPr wrap="none" lIns="0" tIns="0" rIns="0" bIns="0" rtlCol="0" anchor="t"/>
          <a:lstStyle/>
          <a:p>
            <a:pPr marL="0" indent="0" algn="ctr">
              <a:lnSpc>
                <a:spcPts val="2400"/>
              </a:lnSpc>
              <a:buNone/>
            </a:pPr>
            <a:r>
              <a:rPr lang="en-US" sz="2400" dirty="0">
                <a:solidFill>
                  <a:srgbClr val="FFE5E5"/>
                </a:solidFill>
                <a:latin typeface="Dela Gothic One" pitchFamily="34" charset="0"/>
                <a:ea typeface="Dela Gothic One" pitchFamily="34" charset="-122"/>
                <a:cs typeface="Dela Gothic One" pitchFamily="34" charset="-120"/>
              </a:rPr>
              <a:t>1</a:t>
            </a:r>
            <a:endParaRPr lang="en-US" sz="2400" dirty="0"/>
          </a:p>
        </p:txBody>
      </p:sp>
      <p:sp>
        <p:nvSpPr>
          <p:cNvPr id="8" name="Text 5"/>
          <p:cNvSpPr/>
          <p:nvPr/>
        </p:nvSpPr>
        <p:spPr>
          <a:xfrm>
            <a:off x="2067163" y="2329458"/>
            <a:ext cx="2664023" cy="323850"/>
          </a:xfrm>
          <a:prstGeom prst="rect">
            <a:avLst/>
          </a:prstGeom>
          <a:noFill/>
          <a:ln/>
        </p:spPr>
        <p:txBody>
          <a:bodyPr wrap="none" lIns="0" tIns="0" rIns="0" bIns="0" rtlCol="0" anchor="t"/>
          <a:lstStyle/>
          <a:p>
            <a:pPr marL="0" indent="0" algn="l">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Plan 7 Got Affected </a:t>
            </a:r>
            <a:endParaRPr lang="en-US" sz="2000" dirty="0"/>
          </a:p>
        </p:txBody>
      </p:sp>
      <p:sp>
        <p:nvSpPr>
          <p:cNvPr id="9" name="Text 6"/>
          <p:cNvSpPr/>
          <p:nvPr/>
        </p:nvSpPr>
        <p:spPr>
          <a:xfrm>
            <a:off x="2067163" y="2771418"/>
            <a:ext cx="4713944" cy="945118"/>
          </a:xfrm>
          <a:prstGeom prst="rect">
            <a:avLst/>
          </a:prstGeom>
          <a:noFill/>
          <a:ln/>
        </p:spPr>
        <p:txBody>
          <a:bodyPr wrap="square" lIns="0" tIns="0" rIns="0" bIns="0" rtlCol="0" anchor="t"/>
          <a:lstStyle/>
          <a:p>
            <a:pPr marL="0" indent="0" algn="l">
              <a:lnSpc>
                <a:spcPts val="2450"/>
              </a:lnSpc>
              <a:buNone/>
            </a:pPr>
            <a:r>
              <a:rPr lang="en-US" sz="1550" dirty="0">
                <a:solidFill>
                  <a:srgbClr val="FFE5E5"/>
                </a:solidFill>
                <a:latin typeface="DM Sans" pitchFamily="34" charset="0"/>
                <a:ea typeface="DM Sans" pitchFamily="34" charset="-122"/>
                <a:cs typeface="DM Sans" pitchFamily="34" charset="-120"/>
              </a:rPr>
              <a:t>The Revenue has substantially decreased from 582.4 Million which is Before 5G got launched and the Revenue decreased to 155.6 Million</a:t>
            </a:r>
            <a:endParaRPr lang="en-US" sz="1550" dirty="0"/>
          </a:p>
        </p:txBody>
      </p:sp>
      <p:sp>
        <p:nvSpPr>
          <p:cNvPr id="11" name="Shape 8"/>
          <p:cNvSpPr/>
          <p:nvPr/>
        </p:nvSpPr>
        <p:spPr>
          <a:xfrm>
            <a:off x="762833" y="4331613"/>
            <a:ext cx="442913" cy="442913"/>
          </a:xfrm>
          <a:prstGeom prst="roundRect">
            <a:avLst>
              <a:gd name="adj" fmla="val 18671"/>
            </a:avLst>
          </a:prstGeom>
          <a:solidFill>
            <a:srgbClr val="740B0B"/>
          </a:solidFill>
          <a:ln w="7620">
            <a:solidFill>
              <a:srgbClr val="8D2424"/>
            </a:solidFill>
            <a:prstDash val="solid"/>
          </a:ln>
        </p:spPr>
      </p:sp>
      <p:sp>
        <p:nvSpPr>
          <p:cNvPr id="12" name="Text 9"/>
          <p:cNvSpPr/>
          <p:nvPr/>
        </p:nvSpPr>
        <p:spPr>
          <a:xfrm>
            <a:off x="854512" y="4397573"/>
            <a:ext cx="259556" cy="310872"/>
          </a:xfrm>
          <a:prstGeom prst="rect">
            <a:avLst/>
          </a:prstGeom>
          <a:noFill/>
          <a:ln/>
        </p:spPr>
        <p:txBody>
          <a:bodyPr wrap="none" lIns="0" tIns="0" rIns="0" bIns="0" rtlCol="0" anchor="t"/>
          <a:lstStyle/>
          <a:p>
            <a:pPr marL="0" indent="0" algn="ctr">
              <a:lnSpc>
                <a:spcPts val="2400"/>
              </a:lnSpc>
              <a:buNone/>
            </a:pPr>
            <a:r>
              <a:rPr lang="en-US" sz="2400" dirty="0">
                <a:solidFill>
                  <a:srgbClr val="FFE5E5"/>
                </a:solidFill>
                <a:latin typeface="Dela Gothic One" pitchFamily="34" charset="0"/>
                <a:ea typeface="Dela Gothic One" pitchFamily="34" charset="-122"/>
                <a:cs typeface="Dela Gothic One" pitchFamily="34" charset="-120"/>
              </a:rPr>
              <a:t>2</a:t>
            </a:r>
            <a:endParaRPr lang="en-US" sz="2400" dirty="0"/>
          </a:p>
        </p:txBody>
      </p:sp>
      <p:sp>
        <p:nvSpPr>
          <p:cNvPr id="13" name="Text 10"/>
          <p:cNvSpPr/>
          <p:nvPr/>
        </p:nvSpPr>
        <p:spPr>
          <a:xfrm>
            <a:off x="2067163" y="4306967"/>
            <a:ext cx="6033135" cy="323850"/>
          </a:xfrm>
          <a:prstGeom prst="rect">
            <a:avLst/>
          </a:prstGeom>
          <a:noFill/>
          <a:ln/>
        </p:spPr>
        <p:txBody>
          <a:bodyPr wrap="none" lIns="0" tIns="0" rIns="0" bIns="0" rtlCol="0" anchor="t"/>
          <a:lstStyle/>
          <a:p>
            <a:pPr marL="0" indent="0" algn="l">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Discontinuation of Plan 7</a:t>
            </a:r>
            <a:endParaRPr lang="en-US" sz="2000" dirty="0"/>
          </a:p>
        </p:txBody>
      </p:sp>
      <p:sp>
        <p:nvSpPr>
          <p:cNvPr id="14" name="Text 11"/>
          <p:cNvSpPr/>
          <p:nvPr/>
        </p:nvSpPr>
        <p:spPr>
          <a:xfrm>
            <a:off x="2067164" y="4748927"/>
            <a:ext cx="6387822" cy="1260158"/>
          </a:xfrm>
          <a:prstGeom prst="rect">
            <a:avLst/>
          </a:prstGeom>
          <a:noFill/>
          <a:ln/>
        </p:spPr>
        <p:txBody>
          <a:bodyPr wrap="square" lIns="0" tIns="0" rIns="0" bIns="0" rtlCol="0" anchor="t"/>
          <a:lstStyle/>
          <a:p>
            <a:pPr marL="0" indent="0" algn="l">
              <a:lnSpc>
                <a:spcPts val="2450"/>
              </a:lnSpc>
              <a:buNone/>
            </a:pPr>
            <a:r>
              <a:rPr lang="en-US" sz="1550" dirty="0">
                <a:solidFill>
                  <a:srgbClr val="FFE5E5"/>
                </a:solidFill>
                <a:latin typeface="DM Sans" pitchFamily="34" charset="0"/>
                <a:ea typeface="DM Sans" pitchFamily="34" charset="-122"/>
                <a:cs typeface="DM Sans" pitchFamily="34" charset="-120"/>
              </a:rPr>
              <a:t>As high number of users unsubscribing after 5G, it suggests that customers no longer find value out of it</a:t>
            </a:r>
          </a:p>
          <a:p>
            <a:pPr marL="0" indent="0" algn="l">
              <a:lnSpc>
                <a:spcPts val="2450"/>
              </a:lnSpc>
              <a:buNone/>
            </a:pPr>
            <a:endParaRPr lang="en-US" sz="1550" dirty="0">
              <a:solidFill>
                <a:srgbClr val="FFE5E5"/>
              </a:solidFill>
              <a:latin typeface="DM Sans" pitchFamily="34" charset="0"/>
            </a:endParaRPr>
          </a:p>
          <a:p>
            <a:pPr marL="0" indent="0" algn="l">
              <a:lnSpc>
                <a:spcPts val="2450"/>
              </a:lnSpc>
              <a:buNone/>
            </a:pPr>
            <a:r>
              <a:rPr lang="en-GB" sz="1550" dirty="0">
                <a:solidFill>
                  <a:schemeClr val="bg1"/>
                </a:solidFill>
                <a:latin typeface="DM Sans" pitchFamily="2" charset="0"/>
                <a:ea typeface="Dela Gothic One" panose="020B0604020202020204" charset="-128"/>
              </a:rPr>
              <a:t>If new 5G plans offer </a:t>
            </a:r>
            <a:r>
              <a:rPr lang="en-GB" sz="1550" b="1" dirty="0">
                <a:solidFill>
                  <a:schemeClr val="bg1"/>
                </a:solidFill>
                <a:latin typeface="DM Sans" pitchFamily="2" charset="0"/>
                <a:ea typeface="Dela Gothic One" panose="020B0604020202020204" charset="-128"/>
              </a:rPr>
              <a:t>better value (higher data, speed, or features) at a similar price</a:t>
            </a:r>
            <a:r>
              <a:rPr lang="en-GB" sz="1550" dirty="0">
                <a:solidFill>
                  <a:schemeClr val="bg1"/>
                </a:solidFill>
                <a:latin typeface="DM Sans" pitchFamily="2" charset="0"/>
                <a:ea typeface="Dela Gothic One" panose="020B0604020202020204" charset="-128"/>
              </a:rPr>
              <a:t>, customers will naturally switch.</a:t>
            </a:r>
          </a:p>
          <a:p>
            <a:pPr marL="0" indent="0" algn="l">
              <a:lnSpc>
                <a:spcPts val="2450"/>
              </a:lnSpc>
              <a:buNone/>
            </a:pPr>
            <a:endParaRPr lang="en-GB" sz="1550" dirty="0">
              <a:solidFill>
                <a:schemeClr val="bg1"/>
              </a:solidFill>
              <a:latin typeface="DM Sans" pitchFamily="2" charset="0"/>
              <a:ea typeface="Dela Gothic One" panose="020B0604020202020204" charset="-128"/>
            </a:endParaRPr>
          </a:p>
          <a:p>
            <a:pPr marL="0" indent="0" algn="l">
              <a:lnSpc>
                <a:spcPts val="2450"/>
              </a:lnSpc>
              <a:buNone/>
            </a:pPr>
            <a:r>
              <a:rPr lang="en-GB" sz="1550" dirty="0">
                <a:solidFill>
                  <a:schemeClr val="bg1"/>
                </a:solidFill>
                <a:latin typeface="DM Sans" pitchFamily="2" charset="0"/>
              </a:rPr>
              <a:t>If users who were previously on Plan 7 are now opting for </a:t>
            </a:r>
            <a:r>
              <a:rPr lang="en-GB" sz="1550" b="1" dirty="0">
                <a:solidFill>
                  <a:schemeClr val="bg1"/>
                </a:solidFill>
                <a:latin typeface="DM Sans" pitchFamily="2" charset="0"/>
              </a:rPr>
              <a:t>premium 5G plans</a:t>
            </a:r>
            <a:r>
              <a:rPr lang="en-GB" sz="1550" dirty="0">
                <a:solidFill>
                  <a:schemeClr val="bg1"/>
                </a:solidFill>
                <a:latin typeface="DM Sans" pitchFamily="2" charset="0"/>
              </a:rPr>
              <a:t>, it indicates that Plan 7 is outdated.</a:t>
            </a:r>
            <a:endParaRPr lang="en-US" sz="1550" dirty="0">
              <a:solidFill>
                <a:schemeClr val="bg1"/>
              </a:solidFill>
              <a:latin typeface="DM Sans" pitchFamily="2" charset="0"/>
              <a:ea typeface="Dela Gothic One" panose="020B0604020202020204" charset="-128"/>
            </a:endParaRPr>
          </a:p>
        </p:txBody>
      </p:sp>
      <p:sp>
        <p:nvSpPr>
          <p:cNvPr id="15" name="Text 12"/>
          <p:cNvSpPr/>
          <p:nvPr/>
        </p:nvSpPr>
        <p:spPr>
          <a:xfrm>
            <a:off x="689015" y="6427351"/>
            <a:ext cx="7765971" cy="1260158"/>
          </a:xfrm>
          <a:prstGeom prst="rect">
            <a:avLst/>
          </a:prstGeom>
          <a:noFill/>
          <a:ln/>
        </p:spPr>
        <p:txBody>
          <a:bodyPr wrap="square" lIns="0" tIns="0" rIns="0" bIns="0" rtlCol="0" anchor="t"/>
          <a:lstStyle/>
          <a:p>
            <a:pPr marL="0" indent="0">
              <a:lnSpc>
                <a:spcPts val="2450"/>
              </a:lnSpc>
              <a:buNone/>
            </a:pPr>
            <a:endParaRPr lang="en-US" sz="1550" dirty="0"/>
          </a:p>
        </p:txBody>
      </p:sp>
      <p:pic>
        <p:nvPicPr>
          <p:cNvPr id="17" name="Picture 16">
            <a:extLst>
              <a:ext uri="{FF2B5EF4-FFF2-40B4-BE49-F238E27FC236}">
                <a16:creationId xmlns:a16="http://schemas.microsoft.com/office/drawing/2014/main" id="{95FB4C6C-AD50-E221-822F-9DEF21720D86}"/>
              </a:ext>
            </a:extLst>
          </p:cNvPr>
          <p:cNvPicPr>
            <a:picLocks noChangeAspect="1"/>
          </p:cNvPicPr>
          <p:nvPr/>
        </p:nvPicPr>
        <p:blipFill>
          <a:blip r:embed="rId3"/>
          <a:stretch>
            <a:fillRect/>
          </a:stretch>
        </p:blipFill>
        <p:spPr>
          <a:xfrm>
            <a:off x="7246768" y="2308168"/>
            <a:ext cx="6951370" cy="1600383"/>
          </a:xfrm>
          <a:prstGeom prst="rect">
            <a:avLst/>
          </a:prstGeom>
        </p:spPr>
      </p:pic>
      <p:sp>
        <p:nvSpPr>
          <p:cNvPr id="18" name="Shape 7">
            <a:extLst>
              <a:ext uri="{FF2B5EF4-FFF2-40B4-BE49-F238E27FC236}">
                <a16:creationId xmlns:a16="http://schemas.microsoft.com/office/drawing/2014/main" id="{92FD981D-BD41-D53C-9685-E6E67A61B74D}"/>
              </a:ext>
            </a:extLst>
          </p:cNvPr>
          <p:cNvSpPr/>
          <p:nvPr/>
        </p:nvSpPr>
        <p:spPr>
          <a:xfrm>
            <a:off x="1234452" y="4548652"/>
            <a:ext cx="689015" cy="22860"/>
          </a:xfrm>
          <a:prstGeom prst="roundRect">
            <a:avLst>
              <a:gd name="adj" fmla="val 361746"/>
            </a:avLst>
          </a:prstGeom>
          <a:solidFill>
            <a:srgbClr val="8D2424"/>
          </a:solidFill>
          <a:ln/>
        </p:spPr>
      </p:sp>
      <p:sp>
        <p:nvSpPr>
          <p:cNvPr id="2" name="Rectangle 1">
            <a:extLst>
              <a:ext uri="{FF2B5EF4-FFF2-40B4-BE49-F238E27FC236}">
                <a16:creationId xmlns:a16="http://schemas.microsoft.com/office/drawing/2014/main" id="{5599AA6B-965A-C608-B35A-A649984C2224}"/>
              </a:ext>
            </a:extLst>
          </p:cNvPr>
          <p:cNvSpPr/>
          <p:nvPr/>
        </p:nvSpPr>
        <p:spPr>
          <a:xfrm>
            <a:off x="12784975" y="7649219"/>
            <a:ext cx="1845425" cy="542091"/>
          </a:xfrm>
          <a:prstGeom prst="rect">
            <a:avLst/>
          </a:prstGeom>
          <a:solidFill>
            <a:srgbClr val="0A0909"/>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705088" y="721162"/>
            <a:ext cx="7733824" cy="1325404"/>
          </a:xfrm>
          <a:prstGeom prst="rect">
            <a:avLst/>
          </a:prstGeom>
          <a:noFill/>
          <a:ln/>
        </p:spPr>
        <p:txBody>
          <a:bodyPr wrap="square" lIns="0" tIns="0" rIns="0" bIns="0" rtlCol="0" anchor="t"/>
          <a:lstStyle/>
          <a:p>
            <a:pPr marL="0" indent="0">
              <a:lnSpc>
                <a:spcPts val="5200"/>
              </a:lnSpc>
              <a:buNone/>
            </a:pPr>
            <a:r>
              <a:rPr lang="en-US" sz="4150" dirty="0">
                <a:solidFill>
                  <a:srgbClr val="FAEBEB"/>
                </a:solidFill>
                <a:latin typeface="Dela Gothic One" pitchFamily="34" charset="0"/>
                <a:ea typeface="Dela Gothic One" pitchFamily="34" charset="-122"/>
                <a:cs typeface="Dela Gothic One" pitchFamily="34" charset="-120"/>
              </a:rPr>
              <a:t>Discontinued Plans &amp; Reasons</a:t>
            </a:r>
            <a:endParaRPr lang="en-US" sz="4150" dirty="0"/>
          </a:p>
        </p:txBody>
      </p:sp>
      <p:pic>
        <p:nvPicPr>
          <p:cNvPr id="4" name="Image 1" descr="preencoded.png"/>
          <p:cNvPicPr>
            <a:picLocks noChangeAspect="1"/>
          </p:cNvPicPr>
          <p:nvPr/>
        </p:nvPicPr>
        <p:blipFill>
          <a:blip r:embed="rId3"/>
          <a:stretch>
            <a:fillRect/>
          </a:stretch>
        </p:blipFill>
        <p:spPr>
          <a:xfrm>
            <a:off x="705088" y="2348746"/>
            <a:ext cx="1007269" cy="1821894"/>
          </a:xfrm>
          <a:prstGeom prst="rect">
            <a:avLst/>
          </a:prstGeom>
        </p:spPr>
      </p:pic>
      <p:sp>
        <p:nvSpPr>
          <p:cNvPr id="5" name="Text 1"/>
          <p:cNvSpPr/>
          <p:nvPr/>
        </p:nvSpPr>
        <p:spPr>
          <a:xfrm>
            <a:off x="2014538" y="2550200"/>
            <a:ext cx="2770822" cy="331232"/>
          </a:xfrm>
          <a:prstGeom prst="rect">
            <a:avLst/>
          </a:prstGeom>
          <a:noFill/>
          <a:ln/>
        </p:spPr>
        <p:txBody>
          <a:bodyPr wrap="none" lIns="0" tIns="0" rIns="0" bIns="0" rtlCol="0" anchor="t"/>
          <a:lstStyle/>
          <a:p>
            <a:pPr marL="0" indent="0" algn="l">
              <a:lnSpc>
                <a:spcPts val="2600"/>
              </a:lnSpc>
              <a:buNone/>
            </a:pPr>
            <a:r>
              <a:rPr lang="en-US" sz="2050" dirty="0">
                <a:solidFill>
                  <a:srgbClr val="FFE5E5"/>
                </a:solidFill>
                <a:latin typeface="Dela Gothic One" pitchFamily="34" charset="0"/>
                <a:ea typeface="Dela Gothic One" pitchFamily="34" charset="-122"/>
                <a:cs typeface="Dela Gothic One" pitchFamily="34" charset="-120"/>
              </a:rPr>
              <a:t>Some of the plans which were </a:t>
            </a:r>
          </a:p>
          <a:p>
            <a:pPr marL="0" indent="0" algn="l">
              <a:lnSpc>
                <a:spcPts val="2600"/>
              </a:lnSpc>
              <a:buNone/>
            </a:pPr>
            <a:r>
              <a:rPr lang="en-US" sz="2050" dirty="0">
                <a:solidFill>
                  <a:srgbClr val="FFE5E5"/>
                </a:solidFill>
                <a:latin typeface="Dela Gothic One" pitchFamily="34" charset="0"/>
                <a:ea typeface="Dela Gothic One" pitchFamily="34" charset="-122"/>
                <a:cs typeface="Dela Gothic One" pitchFamily="34" charset="-120"/>
              </a:rPr>
              <a:t>discontinued were :</a:t>
            </a:r>
            <a:endParaRPr lang="en-US" sz="2050" dirty="0"/>
          </a:p>
        </p:txBody>
      </p:sp>
      <p:sp>
        <p:nvSpPr>
          <p:cNvPr id="6" name="Text 2"/>
          <p:cNvSpPr/>
          <p:nvPr/>
        </p:nvSpPr>
        <p:spPr>
          <a:xfrm>
            <a:off x="2014538" y="3309462"/>
            <a:ext cx="6424374" cy="659725"/>
          </a:xfrm>
          <a:prstGeom prst="rect">
            <a:avLst/>
          </a:prstGeom>
          <a:noFill/>
          <a:ln/>
        </p:spPr>
        <p:txBody>
          <a:bodyPr wrap="square" lIns="0" tIns="0" rIns="0" bIns="0" rtlCol="0" anchor="t"/>
          <a:lstStyle/>
          <a:p>
            <a:pPr marL="0" indent="0" algn="l">
              <a:lnSpc>
                <a:spcPts val="2500"/>
              </a:lnSpc>
              <a:buNone/>
            </a:pPr>
            <a:r>
              <a:rPr lang="en-US" sz="1550" dirty="0">
                <a:solidFill>
                  <a:srgbClr val="FFE5E5"/>
                </a:solidFill>
                <a:latin typeface="DM Sans" pitchFamily="34" charset="0"/>
                <a:ea typeface="DM Sans" pitchFamily="34" charset="-122"/>
                <a:cs typeface="DM Sans" pitchFamily="34" charset="-120"/>
              </a:rPr>
              <a:t>Plan 8, Plan 9,  &amp; Plan 10</a:t>
            </a:r>
            <a:endParaRPr lang="en-US" sz="1550" dirty="0"/>
          </a:p>
        </p:txBody>
      </p:sp>
      <p:pic>
        <p:nvPicPr>
          <p:cNvPr id="7" name="Image 2" descr="preencoded.png"/>
          <p:cNvPicPr>
            <a:picLocks noChangeAspect="1"/>
          </p:cNvPicPr>
          <p:nvPr/>
        </p:nvPicPr>
        <p:blipFill>
          <a:blip r:embed="rId4"/>
          <a:stretch>
            <a:fillRect/>
          </a:stretch>
        </p:blipFill>
        <p:spPr>
          <a:xfrm>
            <a:off x="9341407" y="2348746"/>
            <a:ext cx="1007269" cy="1821894"/>
          </a:xfrm>
          <a:prstGeom prst="rect">
            <a:avLst/>
          </a:prstGeom>
        </p:spPr>
      </p:pic>
      <p:sp>
        <p:nvSpPr>
          <p:cNvPr id="8" name="Text 3"/>
          <p:cNvSpPr/>
          <p:nvPr/>
        </p:nvSpPr>
        <p:spPr>
          <a:xfrm>
            <a:off x="10477758" y="2556492"/>
            <a:ext cx="5923240" cy="331232"/>
          </a:xfrm>
          <a:prstGeom prst="rect">
            <a:avLst/>
          </a:prstGeom>
          <a:noFill/>
          <a:ln/>
        </p:spPr>
        <p:txBody>
          <a:bodyPr wrap="none" lIns="0" tIns="0" rIns="0" bIns="0" rtlCol="0" anchor="t"/>
          <a:lstStyle/>
          <a:p>
            <a:pPr marL="0" indent="0" algn="l">
              <a:lnSpc>
                <a:spcPts val="2600"/>
              </a:lnSpc>
              <a:buNone/>
            </a:pPr>
            <a:r>
              <a:rPr lang="en-US" sz="2050" dirty="0">
                <a:solidFill>
                  <a:srgbClr val="FFE5E5"/>
                </a:solidFill>
                <a:latin typeface="Dela Gothic One" pitchFamily="34" charset="0"/>
                <a:ea typeface="Dela Gothic One" pitchFamily="34" charset="-122"/>
                <a:cs typeface="Dela Gothic One" pitchFamily="34" charset="-120"/>
              </a:rPr>
              <a:t>New Plans which were </a:t>
            </a:r>
          </a:p>
          <a:p>
            <a:pPr marL="0" indent="0" algn="l">
              <a:lnSpc>
                <a:spcPts val="2600"/>
              </a:lnSpc>
              <a:buNone/>
            </a:pPr>
            <a:r>
              <a:rPr lang="en-US" sz="2050" dirty="0">
                <a:solidFill>
                  <a:srgbClr val="FFE5E5"/>
                </a:solidFill>
                <a:latin typeface="Dela Gothic One" pitchFamily="34" charset="0"/>
                <a:ea typeface="Dela Gothic One" pitchFamily="34" charset="-122"/>
                <a:cs typeface="Dela Gothic One" pitchFamily="34" charset="-120"/>
              </a:rPr>
              <a:t>introduced were :</a:t>
            </a:r>
            <a:endParaRPr lang="en-US" sz="2050" dirty="0"/>
          </a:p>
        </p:txBody>
      </p:sp>
      <p:sp>
        <p:nvSpPr>
          <p:cNvPr id="9" name="Text 4"/>
          <p:cNvSpPr/>
          <p:nvPr/>
        </p:nvSpPr>
        <p:spPr>
          <a:xfrm>
            <a:off x="10477758" y="3347802"/>
            <a:ext cx="6424374" cy="1289209"/>
          </a:xfrm>
          <a:prstGeom prst="rect">
            <a:avLst/>
          </a:prstGeom>
          <a:noFill/>
          <a:ln/>
        </p:spPr>
        <p:txBody>
          <a:bodyPr wrap="square" lIns="0" tIns="0" rIns="0" bIns="0" rtlCol="0" anchor="t"/>
          <a:lstStyle/>
          <a:p>
            <a:pPr marL="0" indent="0" algn="l">
              <a:lnSpc>
                <a:spcPts val="2500"/>
              </a:lnSpc>
              <a:buNone/>
            </a:pPr>
            <a:r>
              <a:rPr lang="en-US" sz="1550" dirty="0">
                <a:solidFill>
                  <a:srgbClr val="FFE5E5"/>
                </a:solidFill>
                <a:latin typeface="DM Sans" pitchFamily="34" charset="0"/>
                <a:ea typeface="DM Sans" pitchFamily="34" charset="-122"/>
                <a:cs typeface="DM Sans" pitchFamily="34" charset="-120"/>
              </a:rPr>
              <a:t>Plan 11, Plan 12,  &amp; Plan 13</a:t>
            </a:r>
            <a:endParaRPr lang="en-US" sz="1550" dirty="0"/>
          </a:p>
        </p:txBody>
      </p:sp>
      <p:pic>
        <p:nvPicPr>
          <p:cNvPr id="12" name="Picture 11">
            <a:extLst>
              <a:ext uri="{FF2B5EF4-FFF2-40B4-BE49-F238E27FC236}">
                <a16:creationId xmlns:a16="http://schemas.microsoft.com/office/drawing/2014/main" id="{05A5FFCC-CD2D-42DD-F17F-E7331E9D48E3}"/>
              </a:ext>
            </a:extLst>
          </p:cNvPr>
          <p:cNvPicPr>
            <a:picLocks noChangeAspect="1"/>
          </p:cNvPicPr>
          <p:nvPr/>
        </p:nvPicPr>
        <p:blipFill>
          <a:blip r:embed="rId5"/>
          <a:stretch>
            <a:fillRect/>
          </a:stretch>
        </p:blipFill>
        <p:spPr>
          <a:xfrm>
            <a:off x="3965756" y="4547337"/>
            <a:ext cx="6698887" cy="1589770"/>
          </a:xfrm>
          <a:prstGeom prst="rect">
            <a:avLst/>
          </a:prstGeom>
        </p:spPr>
      </p:pic>
      <p:pic>
        <p:nvPicPr>
          <p:cNvPr id="14" name="Picture 13">
            <a:extLst>
              <a:ext uri="{FF2B5EF4-FFF2-40B4-BE49-F238E27FC236}">
                <a16:creationId xmlns:a16="http://schemas.microsoft.com/office/drawing/2014/main" id="{2157CDA6-A8CE-C52C-2914-F884C228AD6E}"/>
              </a:ext>
            </a:extLst>
          </p:cNvPr>
          <p:cNvPicPr>
            <a:picLocks noChangeAspect="1"/>
          </p:cNvPicPr>
          <p:nvPr/>
        </p:nvPicPr>
        <p:blipFill>
          <a:blip r:embed="rId6"/>
          <a:stretch>
            <a:fillRect/>
          </a:stretch>
        </p:blipFill>
        <p:spPr>
          <a:xfrm>
            <a:off x="84300" y="6513805"/>
            <a:ext cx="6698886" cy="1589770"/>
          </a:xfrm>
          <a:prstGeom prst="rect">
            <a:avLst/>
          </a:prstGeom>
        </p:spPr>
      </p:pic>
      <p:pic>
        <p:nvPicPr>
          <p:cNvPr id="16" name="Picture 15">
            <a:extLst>
              <a:ext uri="{FF2B5EF4-FFF2-40B4-BE49-F238E27FC236}">
                <a16:creationId xmlns:a16="http://schemas.microsoft.com/office/drawing/2014/main" id="{6F2336AB-2F0C-C7FC-A5BA-C244361F48C0}"/>
              </a:ext>
            </a:extLst>
          </p:cNvPr>
          <p:cNvPicPr>
            <a:picLocks noChangeAspect="1"/>
          </p:cNvPicPr>
          <p:nvPr/>
        </p:nvPicPr>
        <p:blipFill>
          <a:blip r:embed="rId7"/>
          <a:stretch>
            <a:fillRect/>
          </a:stretch>
        </p:blipFill>
        <p:spPr>
          <a:xfrm>
            <a:off x="7847215" y="6513805"/>
            <a:ext cx="6698887" cy="158977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80000"/>
            </a:srgbClr>
          </a:solidFill>
          <a:ln/>
        </p:spPr>
      </p:sp>
      <p:sp>
        <p:nvSpPr>
          <p:cNvPr id="4" name="Text 1"/>
          <p:cNvSpPr/>
          <p:nvPr/>
        </p:nvSpPr>
        <p:spPr>
          <a:xfrm>
            <a:off x="758309" y="3758446"/>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Thank You</a:t>
            </a:r>
            <a:endParaRPr lang="en-US" sz="4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213</TotalTime>
  <Words>537</Words>
  <Application>Microsoft Office PowerPoint</Application>
  <PresentationFormat>Custom</PresentationFormat>
  <Paragraphs>79</Paragraphs>
  <Slides>8</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Dela Gothic One</vt:lpstr>
      <vt:lpstr>DM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chandu udarapu</cp:lastModifiedBy>
  <cp:revision>4</cp:revision>
  <dcterms:created xsi:type="dcterms:W3CDTF">2025-02-24T15:12:04Z</dcterms:created>
  <dcterms:modified xsi:type="dcterms:W3CDTF">2025-02-25T08:21:30Z</dcterms:modified>
</cp:coreProperties>
</file>